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99" r:id="rId4"/>
    <p:sldId id="300" r:id="rId5"/>
    <p:sldId id="258" r:id="rId6"/>
    <p:sldId id="259" r:id="rId7"/>
    <p:sldId id="261" r:id="rId8"/>
    <p:sldId id="303" r:id="rId9"/>
    <p:sldId id="302" r:id="rId10"/>
    <p:sldId id="262" r:id="rId11"/>
    <p:sldId id="264" r:id="rId12"/>
    <p:sldId id="301" r:id="rId13"/>
    <p:sldId id="266" r:id="rId14"/>
    <p:sldId id="267" r:id="rId15"/>
    <p:sldId id="29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90" r:id="rId2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715"/>
    <a:srgbClr val="FFFFFF"/>
    <a:srgbClr val="FFD03B"/>
    <a:srgbClr val="FBD5E3"/>
    <a:srgbClr val="FBE1F4"/>
    <a:srgbClr val="F7C5EA"/>
    <a:srgbClr val="213C6D"/>
    <a:srgbClr val="2B4F91"/>
    <a:srgbClr val="3765B7"/>
    <a:srgbClr val="547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877" autoAdjust="0"/>
    <p:restoredTop sz="68299" autoAdjust="0"/>
  </p:normalViewPr>
  <p:slideViewPr>
    <p:cSldViewPr snapToGrid="0">
      <p:cViewPr varScale="1">
        <p:scale>
          <a:sx n="110" d="100"/>
          <a:sy n="110" d="100"/>
        </p:scale>
        <p:origin x="1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image" Target="../media/image37.jpeg"/><Relationship Id="rId5" Type="http://schemas.openxmlformats.org/officeDocument/2006/relationships/image" Target="../media/image41.jpeg"/><Relationship Id="rId4" Type="http://schemas.openxmlformats.org/officeDocument/2006/relationships/image" Target="../media/image40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image" Target="../media/image37.jpeg"/><Relationship Id="rId5" Type="http://schemas.openxmlformats.org/officeDocument/2006/relationships/image" Target="../media/image41.jpeg"/><Relationship Id="rId4" Type="http://schemas.openxmlformats.org/officeDocument/2006/relationships/image" Target="../media/image4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7875DF-F21C-4A20-B48B-CAC8E579FC3A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BD24BC3-8AEB-4256-A713-F504C23AF983}">
      <dgm:prSet phldrT="[Texto]" custT="1"/>
      <dgm:spPr/>
      <dgm:t>
        <a:bodyPr/>
        <a:lstStyle/>
        <a:p>
          <a:r>
            <a:rPr lang="es-ES" sz="1200" b="1" dirty="0"/>
            <a:t>Planificación:</a:t>
          </a:r>
          <a:endParaRPr lang="es-ES" sz="1200" dirty="0"/>
        </a:p>
      </dgm:t>
    </dgm:pt>
    <dgm:pt modelId="{3B1F637B-8299-4DF8-96AA-9479E513E182}" type="parTrans" cxnId="{D1A269EA-E547-4F81-9841-21CA3555ADDE}">
      <dgm:prSet/>
      <dgm:spPr/>
      <dgm:t>
        <a:bodyPr/>
        <a:lstStyle/>
        <a:p>
          <a:endParaRPr lang="es-ES"/>
        </a:p>
      </dgm:t>
    </dgm:pt>
    <dgm:pt modelId="{7732DE8D-0B9A-4215-8901-77A0574030DA}" type="sibTrans" cxnId="{D1A269EA-E547-4F81-9841-21CA3555ADDE}">
      <dgm:prSet/>
      <dgm:spPr/>
      <dgm:t>
        <a:bodyPr/>
        <a:lstStyle/>
        <a:p>
          <a:endParaRPr lang="es-ES"/>
        </a:p>
      </dgm:t>
    </dgm:pt>
    <dgm:pt modelId="{ECC8696A-CFDD-42E3-BED5-1988DEA3DEA5}">
      <dgm:prSet custT="1"/>
      <dgm:spPr/>
      <dgm:t>
        <a:bodyPr/>
        <a:lstStyle/>
        <a:p>
          <a:r>
            <a:rPr lang="es-ES" sz="1200" dirty="0"/>
            <a:t>Objetivos buscados</a:t>
          </a:r>
        </a:p>
      </dgm:t>
    </dgm:pt>
    <dgm:pt modelId="{6FFC1A4B-39B1-4E6E-871D-B8E357174DEC}" type="parTrans" cxnId="{31914899-DDAD-412D-AFD1-025A0F4EA048}">
      <dgm:prSet/>
      <dgm:spPr/>
      <dgm:t>
        <a:bodyPr/>
        <a:lstStyle/>
        <a:p>
          <a:endParaRPr lang="es-ES"/>
        </a:p>
      </dgm:t>
    </dgm:pt>
    <dgm:pt modelId="{CB85AE78-24C8-4B5B-91CF-58450FF0E6AE}" type="sibTrans" cxnId="{31914899-DDAD-412D-AFD1-025A0F4EA048}">
      <dgm:prSet/>
      <dgm:spPr/>
      <dgm:t>
        <a:bodyPr/>
        <a:lstStyle/>
        <a:p>
          <a:endParaRPr lang="es-ES"/>
        </a:p>
      </dgm:t>
    </dgm:pt>
    <dgm:pt modelId="{40800195-6255-4F93-9368-B532AFC054C0}">
      <dgm:prSet custT="1"/>
      <dgm:spPr/>
      <dgm:t>
        <a:bodyPr/>
        <a:lstStyle/>
        <a:p>
          <a:r>
            <a:rPr lang="es-ES" sz="1200" dirty="0"/>
            <a:t>Indicadores (niveles buscados)</a:t>
          </a:r>
        </a:p>
      </dgm:t>
    </dgm:pt>
    <dgm:pt modelId="{941573A1-83B3-4027-B79D-02BEB7230A0E}" type="parTrans" cxnId="{403B1DE2-BE94-4E01-87A6-B0C7531778E5}">
      <dgm:prSet/>
      <dgm:spPr/>
      <dgm:t>
        <a:bodyPr/>
        <a:lstStyle/>
        <a:p>
          <a:endParaRPr lang="es-ES"/>
        </a:p>
      </dgm:t>
    </dgm:pt>
    <dgm:pt modelId="{DC341AC1-090A-44FE-AB84-AC55FC25CF6A}" type="sibTrans" cxnId="{403B1DE2-BE94-4E01-87A6-B0C7531778E5}">
      <dgm:prSet/>
      <dgm:spPr/>
      <dgm:t>
        <a:bodyPr/>
        <a:lstStyle/>
        <a:p>
          <a:endParaRPr lang="es-ES"/>
        </a:p>
      </dgm:t>
    </dgm:pt>
    <dgm:pt modelId="{39E8B267-0A9C-4609-B446-16C02E4C7E25}">
      <dgm:prSet custT="1"/>
      <dgm:spPr/>
      <dgm:t>
        <a:bodyPr/>
        <a:lstStyle/>
        <a:p>
          <a:r>
            <a:rPr lang="es-ES" sz="1200" dirty="0"/>
            <a:t>Principios y criterios éticos</a:t>
          </a:r>
        </a:p>
      </dgm:t>
    </dgm:pt>
    <dgm:pt modelId="{F9203805-26E2-4EDB-8905-178347BE3166}" type="parTrans" cxnId="{50FEB9A7-8636-45D5-A347-5DE971EBF13B}">
      <dgm:prSet/>
      <dgm:spPr/>
      <dgm:t>
        <a:bodyPr/>
        <a:lstStyle/>
        <a:p>
          <a:endParaRPr lang="es-ES"/>
        </a:p>
      </dgm:t>
    </dgm:pt>
    <dgm:pt modelId="{113D4F40-78B4-43A5-8B0D-45E3BD6502B3}" type="sibTrans" cxnId="{50FEB9A7-8636-45D5-A347-5DE971EBF13B}">
      <dgm:prSet/>
      <dgm:spPr/>
      <dgm:t>
        <a:bodyPr/>
        <a:lstStyle/>
        <a:p>
          <a:endParaRPr lang="es-ES"/>
        </a:p>
      </dgm:t>
    </dgm:pt>
    <dgm:pt modelId="{0D9BCE78-5AC3-4E84-99EA-D96A71807170}">
      <dgm:prSet custT="1"/>
      <dgm:spPr/>
      <dgm:t>
        <a:bodyPr/>
        <a:lstStyle/>
        <a:p>
          <a:r>
            <a:rPr lang="es-ES" sz="1200" b="1" dirty="0"/>
            <a:t>Seguimiento: Cuadro de mando</a:t>
          </a:r>
          <a:endParaRPr lang="es-ES" sz="1200" dirty="0"/>
        </a:p>
      </dgm:t>
    </dgm:pt>
    <dgm:pt modelId="{A8CFB9C2-B258-491C-9949-F5DC31E23CCE}" type="parTrans" cxnId="{109CA656-3D61-4186-B1D0-F8AF5EBF4D13}">
      <dgm:prSet/>
      <dgm:spPr/>
      <dgm:t>
        <a:bodyPr/>
        <a:lstStyle/>
        <a:p>
          <a:endParaRPr lang="es-ES"/>
        </a:p>
      </dgm:t>
    </dgm:pt>
    <dgm:pt modelId="{DFC1B9E9-C1E4-4347-AAD0-5649613B0083}" type="sibTrans" cxnId="{109CA656-3D61-4186-B1D0-F8AF5EBF4D13}">
      <dgm:prSet/>
      <dgm:spPr/>
      <dgm:t>
        <a:bodyPr/>
        <a:lstStyle/>
        <a:p>
          <a:endParaRPr lang="es-ES"/>
        </a:p>
      </dgm:t>
    </dgm:pt>
    <dgm:pt modelId="{7175128C-06DB-4EFA-8DCD-C4F4BC9906E7}">
      <dgm:prSet custT="1"/>
      <dgm:spPr/>
      <dgm:t>
        <a:bodyPr/>
        <a:lstStyle/>
        <a:p>
          <a:r>
            <a:rPr lang="es-ES" sz="1200" dirty="0"/>
            <a:t>Objetivos alcanzados</a:t>
          </a:r>
        </a:p>
      </dgm:t>
    </dgm:pt>
    <dgm:pt modelId="{B208F024-877D-4FA1-8F76-5CA4E68CBF02}" type="parTrans" cxnId="{64A2BD3E-88A8-44A6-9DF0-F933D376FCE2}">
      <dgm:prSet/>
      <dgm:spPr/>
      <dgm:t>
        <a:bodyPr/>
        <a:lstStyle/>
        <a:p>
          <a:endParaRPr lang="es-ES"/>
        </a:p>
      </dgm:t>
    </dgm:pt>
    <dgm:pt modelId="{983B6BAB-F07B-4DD7-B126-B753B1DC71DB}" type="sibTrans" cxnId="{64A2BD3E-88A8-44A6-9DF0-F933D376FCE2}">
      <dgm:prSet/>
      <dgm:spPr/>
      <dgm:t>
        <a:bodyPr/>
        <a:lstStyle/>
        <a:p>
          <a:endParaRPr lang="es-ES"/>
        </a:p>
      </dgm:t>
    </dgm:pt>
    <dgm:pt modelId="{E77428B6-5660-45FA-821B-085575C23F2F}">
      <dgm:prSet custT="1"/>
      <dgm:spPr/>
      <dgm:t>
        <a:bodyPr/>
        <a:lstStyle/>
        <a:p>
          <a:r>
            <a:rPr lang="es-ES" sz="1200" dirty="0"/>
            <a:t>Resultados logrados</a:t>
          </a:r>
        </a:p>
      </dgm:t>
    </dgm:pt>
    <dgm:pt modelId="{8656727E-FA21-4ED4-9E44-BBC4A8DD1A85}" type="parTrans" cxnId="{05812C31-1407-45BE-9185-A572283B1C09}">
      <dgm:prSet/>
      <dgm:spPr/>
      <dgm:t>
        <a:bodyPr/>
        <a:lstStyle/>
        <a:p>
          <a:endParaRPr lang="es-ES"/>
        </a:p>
      </dgm:t>
    </dgm:pt>
    <dgm:pt modelId="{056D9B52-DD01-47A8-9030-2A473ADE14D4}" type="sibTrans" cxnId="{05812C31-1407-45BE-9185-A572283B1C09}">
      <dgm:prSet/>
      <dgm:spPr/>
      <dgm:t>
        <a:bodyPr/>
        <a:lstStyle/>
        <a:p>
          <a:endParaRPr lang="es-ES"/>
        </a:p>
      </dgm:t>
    </dgm:pt>
    <dgm:pt modelId="{D26BBE5F-24FB-4A70-AD4D-2B6F8FA87FD8}">
      <dgm:prSet custT="1"/>
      <dgm:spPr/>
      <dgm:t>
        <a:bodyPr/>
        <a:lstStyle/>
        <a:p>
          <a:r>
            <a:rPr lang="es-ES" sz="1200" dirty="0"/>
            <a:t>Indicadores (niveles alcanzados)</a:t>
          </a:r>
        </a:p>
      </dgm:t>
    </dgm:pt>
    <dgm:pt modelId="{ECDA19A8-03E0-4618-8771-D0A8CE5607F6}" type="parTrans" cxnId="{9D2574DF-2C18-4386-A99F-307AA7E76225}">
      <dgm:prSet/>
      <dgm:spPr/>
      <dgm:t>
        <a:bodyPr/>
        <a:lstStyle/>
        <a:p>
          <a:endParaRPr lang="es-ES"/>
        </a:p>
      </dgm:t>
    </dgm:pt>
    <dgm:pt modelId="{C8D02A13-064F-4730-880C-3399E76303C6}" type="sibTrans" cxnId="{9D2574DF-2C18-4386-A99F-307AA7E76225}">
      <dgm:prSet/>
      <dgm:spPr/>
      <dgm:t>
        <a:bodyPr/>
        <a:lstStyle/>
        <a:p>
          <a:endParaRPr lang="es-ES"/>
        </a:p>
      </dgm:t>
    </dgm:pt>
    <dgm:pt modelId="{C6D16584-C099-40EC-9B32-47F3B9B1C43A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s-ES" sz="1200" b="1" dirty="0"/>
            <a:t>Evaluación:</a:t>
          </a:r>
          <a:endParaRPr lang="es-ES" sz="1200" dirty="0"/>
        </a:p>
      </dgm:t>
    </dgm:pt>
    <dgm:pt modelId="{20C193AF-7DE9-4065-96D2-6FB9779C44B5}" type="parTrans" cxnId="{60FC7EF3-7E75-4148-AFE3-BAB81EE47FAA}">
      <dgm:prSet/>
      <dgm:spPr/>
      <dgm:t>
        <a:bodyPr/>
        <a:lstStyle/>
        <a:p>
          <a:endParaRPr lang="es-ES"/>
        </a:p>
      </dgm:t>
    </dgm:pt>
    <dgm:pt modelId="{AC27AF85-6156-400A-8A6A-92FEDBEE22B9}" type="sibTrans" cxnId="{60FC7EF3-7E75-4148-AFE3-BAB81EE47FAA}">
      <dgm:prSet/>
      <dgm:spPr/>
      <dgm:t>
        <a:bodyPr/>
        <a:lstStyle/>
        <a:p>
          <a:endParaRPr lang="es-ES"/>
        </a:p>
      </dgm:t>
    </dgm:pt>
    <dgm:pt modelId="{C3E56696-C2F6-4D3A-9B66-ED07AFAD9E71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/>
            <a:t>Contrastar lo conseguido con lo buscado</a:t>
          </a:r>
        </a:p>
      </dgm:t>
    </dgm:pt>
    <dgm:pt modelId="{EDBEA2A2-3477-49C1-A4D6-1D13D49CD0AB}" type="parTrans" cxnId="{FC70DFF2-B28A-47CC-A6B2-8092DC8896FE}">
      <dgm:prSet/>
      <dgm:spPr/>
      <dgm:t>
        <a:bodyPr/>
        <a:lstStyle/>
        <a:p>
          <a:endParaRPr lang="es-ES"/>
        </a:p>
      </dgm:t>
    </dgm:pt>
    <dgm:pt modelId="{36EF6F75-8123-4C9C-BD6B-40AF21DA647C}" type="sibTrans" cxnId="{FC70DFF2-B28A-47CC-A6B2-8092DC8896FE}">
      <dgm:prSet/>
      <dgm:spPr/>
      <dgm:t>
        <a:bodyPr/>
        <a:lstStyle/>
        <a:p>
          <a:endParaRPr lang="es-ES"/>
        </a:p>
      </dgm:t>
    </dgm:pt>
    <dgm:pt modelId="{87F82E9A-42EE-4D93-B3CF-675F1CC2B84F}">
      <dgm:prSet custT="1"/>
      <dgm:spPr/>
      <dgm:t>
        <a:bodyPr/>
        <a:lstStyle/>
        <a:p>
          <a:pPr>
            <a:spcAft>
              <a:spcPct val="15000"/>
            </a:spcAft>
          </a:pPr>
          <a:r>
            <a:rPr lang="es-ES" sz="1200" dirty="0"/>
            <a:t>Correlaciones con criterios y principios</a:t>
          </a:r>
        </a:p>
      </dgm:t>
    </dgm:pt>
    <dgm:pt modelId="{BA7F1DF0-29DC-4A67-807D-50DC0C276035}" type="parTrans" cxnId="{09F439E4-3F39-4B07-8F5C-497F88D19DE0}">
      <dgm:prSet/>
      <dgm:spPr/>
      <dgm:t>
        <a:bodyPr/>
        <a:lstStyle/>
        <a:p>
          <a:endParaRPr lang="es-ES"/>
        </a:p>
      </dgm:t>
    </dgm:pt>
    <dgm:pt modelId="{1B5DAE04-4FEC-4CAF-AC38-96AA3ECD9A86}" type="sibTrans" cxnId="{09F439E4-3F39-4B07-8F5C-497F88D19DE0}">
      <dgm:prSet/>
      <dgm:spPr/>
      <dgm:t>
        <a:bodyPr/>
        <a:lstStyle/>
        <a:p>
          <a:endParaRPr lang="es-ES"/>
        </a:p>
      </dgm:t>
    </dgm:pt>
    <dgm:pt modelId="{7688EF5A-CC56-4448-B3B3-5686287A3713}">
      <dgm:prSet custT="1"/>
      <dgm:spPr/>
      <dgm:t>
        <a:bodyPr/>
        <a:lstStyle/>
        <a:p>
          <a:pPr>
            <a:spcAft>
              <a:spcPct val="15000"/>
            </a:spcAft>
          </a:pPr>
          <a:r>
            <a:rPr lang="es-ES" sz="1200" dirty="0"/>
            <a:t>Causas de lo sucedido</a:t>
          </a:r>
        </a:p>
      </dgm:t>
    </dgm:pt>
    <dgm:pt modelId="{769A6D48-7D40-4443-B279-EB2C7F41C7D6}" type="parTrans" cxnId="{73A55901-ADC1-42CD-A39F-F2A500B6B811}">
      <dgm:prSet/>
      <dgm:spPr/>
      <dgm:t>
        <a:bodyPr/>
        <a:lstStyle/>
        <a:p>
          <a:endParaRPr lang="es-ES"/>
        </a:p>
      </dgm:t>
    </dgm:pt>
    <dgm:pt modelId="{5769D5C3-999B-4394-890B-DAAAA818EF43}" type="sibTrans" cxnId="{73A55901-ADC1-42CD-A39F-F2A500B6B811}">
      <dgm:prSet/>
      <dgm:spPr/>
      <dgm:t>
        <a:bodyPr/>
        <a:lstStyle/>
        <a:p>
          <a:endParaRPr lang="es-ES"/>
        </a:p>
      </dgm:t>
    </dgm:pt>
    <dgm:pt modelId="{4443320B-3858-4496-B87A-E5384169CC0C}">
      <dgm:prSet custT="1"/>
      <dgm:spPr/>
      <dgm:t>
        <a:bodyPr/>
        <a:lstStyle/>
        <a:p>
          <a:pPr>
            <a:spcAft>
              <a:spcPct val="15000"/>
            </a:spcAft>
          </a:pPr>
          <a:r>
            <a:rPr lang="es-ES" sz="1200" dirty="0"/>
            <a:t>Informe de evaluación</a:t>
          </a:r>
        </a:p>
      </dgm:t>
    </dgm:pt>
    <dgm:pt modelId="{64179FAC-3081-4435-9D50-FE546050A300}" type="parTrans" cxnId="{A1F664DE-94BD-4BBB-A34A-8D2A8B5E2210}">
      <dgm:prSet/>
      <dgm:spPr/>
      <dgm:t>
        <a:bodyPr/>
        <a:lstStyle/>
        <a:p>
          <a:endParaRPr lang="es-ES"/>
        </a:p>
      </dgm:t>
    </dgm:pt>
    <dgm:pt modelId="{88F7A85E-F297-4ACA-8BAC-359DA5CEED2D}" type="sibTrans" cxnId="{A1F664DE-94BD-4BBB-A34A-8D2A8B5E2210}">
      <dgm:prSet/>
      <dgm:spPr/>
      <dgm:t>
        <a:bodyPr/>
        <a:lstStyle/>
        <a:p>
          <a:endParaRPr lang="es-ES"/>
        </a:p>
      </dgm:t>
    </dgm:pt>
    <dgm:pt modelId="{72005860-DDB4-42DC-A478-5F2DB18406B4}">
      <dgm:prSet custT="1"/>
      <dgm:spPr/>
      <dgm:t>
        <a:bodyPr/>
        <a:lstStyle/>
        <a:p>
          <a:pPr>
            <a:spcAft>
              <a:spcPct val="15000"/>
            </a:spcAft>
          </a:pPr>
          <a:r>
            <a:rPr lang="es-ES" sz="1200" dirty="0"/>
            <a:t>Publicación: Portal de la Transparencia</a:t>
          </a:r>
        </a:p>
      </dgm:t>
    </dgm:pt>
    <dgm:pt modelId="{340F9081-CA1F-4B62-8926-029DCB266A2A}" type="parTrans" cxnId="{671E62D1-B420-4401-9244-8494646227A7}">
      <dgm:prSet/>
      <dgm:spPr/>
      <dgm:t>
        <a:bodyPr/>
        <a:lstStyle/>
        <a:p>
          <a:endParaRPr lang="es-ES"/>
        </a:p>
      </dgm:t>
    </dgm:pt>
    <dgm:pt modelId="{11FD331D-4A4F-4B3F-8626-D029DDE06867}" type="sibTrans" cxnId="{671E62D1-B420-4401-9244-8494646227A7}">
      <dgm:prSet/>
      <dgm:spPr/>
      <dgm:t>
        <a:bodyPr/>
        <a:lstStyle/>
        <a:p>
          <a:endParaRPr lang="es-ES"/>
        </a:p>
      </dgm:t>
    </dgm:pt>
    <dgm:pt modelId="{9B5693A7-1F25-4B93-A2B3-C77FC48CFB99}">
      <dgm:prSet custT="1"/>
      <dgm:spPr/>
      <dgm:t>
        <a:bodyPr/>
        <a:lstStyle/>
        <a:p>
          <a:r>
            <a:rPr lang="es-ES" sz="1200" b="1" dirty="0"/>
            <a:t>Revisión:</a:t>
          </a:r>
          <a:endParaRPr lang="es-ES" sz="1200" dirty="0"/>
        </a:p>
      </dgm:t>
    </dgm:pt>
    <dgm:pt modelId="{75C76C52-1AA5-44BC-89B0-E39708C61850}" type="parTrans" cxnId="{30381A9B-B549-4FAB-8F77-7440413A750D}">
      <dgm:prSet/>
      <dgm:spPr/>
      <dgm:t>
        <a:bodyPr/>
        <a:lstStyle/>
        <a:p>
          <a:endParaRPr lang="es-ES"/>
        </a:p>
      </dgm:t>
    </dgm:pt>
    <dgm:pt modelId="{B2BCCE69-031D-44C4-AE42-D6DAF2B1CD99}" type="sibTrans" cxnId="{30381A9B-B549-4FAB-8F77-7440413A750D}">
      <dgm:prSet/>
      <dgm:spPr/>
      <dgm:t>
        <a:bodyPr/>
        <a:lstStyle/>
        <a:p>
          <a:endParaRPr lang="es-ES"/>
        </a:p>
      </dgm:t>
    </dgm:pt>
    <dgm:pt modelId="{EC17E7A7-10A1-4D3C-A689-28124F5249E5}">
      <dgm:prSet custT="1"/>
      <dgm:spPr/>
      <dgm:t>
        <a:bodyPr/>
        <a:lstStyle/>
        <a:p>
          <a:r>
            <a:rPr lang="es-ES" sz="1200" dirty="0"/>
            <a:t>Replanteamiento de objetivos</a:t>
          </a:r>
        </a:p>
      </dgm:t>
    </dgm:pt>
    <dgm:pt modelId="{E21D17F5-EED6-4E11-9A41-1CA3F58B5FB4}" type="parTrans" cxnId="{D1494EE8-2EDF-4343-8775-E66ECE36F3D5}">
      <dgm:prSet/>
      <dgm:spPr/>
      <dgm:t>
        <a:bodyPr/>
        <a:lstStyle/>
        <a:p>
          <a:endParaRPr lang="es-ES"/>
        </a:p>
      </dgm:t>
    </dgm:pt>
    <dgm:pt modelId="{68840AFA-8046-474F-9AF8-2124B4B7A7FC}" type="sibTrans" cxnId="{D1494EE8-2EDF-4343-8775-E66ECE36F3D5}">
      <dgm:prSet/>
      <dgm:spPr/>
      <dgm:t>
        <a:bodyPr/>
        <a:lstStyle/>
        <a:p>
          <a:endParaRPr lang="es-ES"/>
        </a:p>
      </dgm:t>
    </dgm:pt>
    <dgm:pt modelId="{B785D9E1-9C19-4348-8CC1-138EC942C30D}">
      <dgm:prSet custT="1"/>
      <dgm:spPr/>
      <dgm:t>
        <a:bodyPr/>
        <a:lstStyle/>
        <a:p>
          <a:r>
            <a:rPr lang="es-ES" sz="1200" dirty="0"/>
            <a:t>Actuaciones posibles contra las causas</a:t>
          </a:r>
          <a:endParaRPr lang="es-ES" sz="700" dirty="0"/>
        </a:p>
      </dgm:t>
    </dgm:pt>
    <dgm:pt modelId="{1C4A98DE-9AD7-4725-AC8B-5D6FB87FB747}" type="parTrans" cxnId="{501B655F-8F7C-4FE7-BE74-60D525E2A25F}">
      <dgm:prSet/>
      <dgm:spPr/>
      <dgm:t>
        <a:bodyPr/>
        <a:lstStyle/>
        <a:p>
          <a:endParaRPr lang="es-ES"/>
        </a:p>
      </dgm:t>
    </dgm:pt>
    <dgm:pt modelId="{1B606CBF-B3F3-4654-A7F6-3A1EF28D2BA0}" type="sibTrans" cxnId="{501B655F-8F7C-4FE7-BE74-60D525E2A25F}">
      <dgm:prSet/>
      <dgm:spPr/>
      <dgm:t>
        <a:bodyPr/>
        <a:lstStyle/>
        <a:p>
          <a:endParaRPr lang="es-ES"/>
        </a:p>
      </dgm:t>
    </dgm:pt>
    <dgm:pt modelId="{BD457C9C-06CC-4E10-8534-2DBD558A581A}">
      <dgm:prSet custT="1"/>
      <dgm:spPr/>
      <dgm:t>
        <a:bodyPr/>
        <a:lstStyle/>
        <a:p>
          <a:r>
            <a:rPr lang="es-ES" sz="1400" b="1" dirty="0"/>
            <a:t>Nueva planificación</a:t>
          </a:r>
          <a:endParaRPr lang="es-ES" sz="1400" dirty="0"/>
        </a:p>
      </dgm:t>
    </dgm:pt>
    <dgm:pt modelId="{91732F7C-687F-409D-9A2C-446BA30DB379}" type="parTrans" cxnId="{3AA1AD5F-3092-4D45-A193-FBF70D6D7A10}">
      <dgm:prSet/>
      <dgm:spPr/>
      <dgm:t>
        <a:bodyPr/>
        <a:lstStyle/>
        <a:p>
          <a:endParaRPr lang="es-ES"/>
        </a:p>
      </dgm:t>
    </dgm:pt>
    <dgm:pt modelId="{4C79B3D1-23A0-4D18-9FB4-1555D587E559}" type="sibTrans" cxnId="{3AA1AD5F-3092-4D45-A193-FBF70D6D7A10}">
      <dgm:prSet/>
      <dgm:spPr/>
      <dgm:t>
        <a:bodyPr/>
        <a:lstStyle/>
        <a:p>
          <a:endParaRPr lang="es-ES"/>
        </a:p>
      </dgm:t>
    </dgm:pt>
    <dgm:pt modelId="{71FC07E8-49E2-49BA-BA9C-0B36D6B8DC27}">
      <dgm:prSet custT="1"/>
      <dgm:spPr/>
      <dgm:t>
        <a:bodyPr/>
        <a:lstStyle/>
        <a:p>
          <a:r>
            <a:rPr lang="es-ES" sz="1200" dirty="0"/>
            <a:t>Resultados buscados</a:t>
          </a:r>
        </a:p>
      </dgm:t>
    </dgm:pt>
    <dgm:pt modelId="{C81C82A5-6C54-47FC-B583-387183B41FCC}" type="parTrans" cxnId="{75A2E227-A38D-4F06-9B0A-B8BF4B9BC877}">
      <dgm:prSet/>
      <dgm:spPr/>
      <dgm:t>
        <a:bodyPr/>
        <a:lstStyle/>
        <a:p>
          <a:endParaRPr lang="es-ES"/>
        </a:p>
      </dgm:t>
    </dgm:pt>
    <dgm:pt modelId="{B3898E2A-3D17-448F-80AC-45ADDCD1E54D}" type="sibTrans" cxnId="{75A2E227-A38D-4F06-9B0A-B8BF4B9BC877}">
      <dgm:prSet/>
      <dgm:spPr/>
      <dgm:t>
        <a:bodyPr/>
        <a:lstStyle/>
        <a:p>
          <a:endParaRPr lang="es-ES"/>
        </a:p>
      </dgm:t>
    </dgm:pt>
    <dgm:pt modelId="{379EED5D-F1A1-43C0-90AE-8A41BB3687E2}" type="pres">
      <dgm:prSet presAssocID="{E97875DF-F21C-4A20-B48B-CAC8E579FC3A}" presName="Name0" presStyleCnt="0">
        <dgm:presLayoutVars>
          <dgm:dir/>
          <dgm:resizeHandles val="exact"/>
        </dgm:presLayoutVars>
      </dgm:prSet>
      <dgm:spPr/>
    </dgm:pt>
    <dgm:pt modelId="{2F9C8D03-76EF-4B4E-8FCC-D1534AE0059A}" type="pres">
      <dgm:prSet presAssocID="{6BD24BC3-8AEB-4256-A713-F504C23AF983}" presName="composite" presStyleCnt="0"/>
      <dgm:spPr/>
    </dgm:pt>
    <dgm:pt modelId="{21294310-82D7-4863-8A94-76F2985E5CEB}" type="pres">
      <dgm:prSet presAssocID="{6BD24BC3-8AEB-4256-A713-F504C23AF983}" presName="imagSh" presStyleLbl="bgImgPlace1" presStyleIdx="0" presStyleCnt="5" custScaleX="260976" custScaleY="242074" custLinFactY="-102276" custLinFactNeighborX="-2833" custLinFactNeighborY="-200000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na persona que busca un papel en una mesa llena de papel y notas adhesivas"/>
        </a:ext>
      </dgm:extLst>
    </dgm:pt>
    <dgm:pt modelId="{35D365E3-6D68-479C-A547-8E9EBA47A339}" type="pres">
      <dgm:prSet presAssocID="{6BD24BC3-8AEB-4256-A713-F504C23AF983}" presName="txNode" presStyleLbl="node1" presStyleIdx="0" presStyleCnt="5" custScaleX="287603" custScaleY="257065" custLinFactNeighborX="29326" custLinFactNeighborY="-37168">
        <dgm:presLayoutVars>
          <dgm:bulletEnabled val="1"/>
        </dgm:presLayoutVars>
      </dgm:prSet>
      <dgm:spPr/>
    </dgm:pt>
    <dgm:pt modelId="{932DF6A2-637C-4AA5-BA0B-F19877DC61C2}" type="pres">
      <dgm:prSet presAssocID="{7732DE8D-0B9A-4215-8901-77A0574030DA}" presName="sibTrans" presStyleLbl="sibTrans2D1" presStyleIdx="0" presStyleCnt="4" custScaleX="124832" custScaleY="115791"/>
      <dgm:spPr/>
    </dgm:pt>
    <dgm:pt modelId="{7FEE2C6C-92C9-4035-9F19-79FEAA1D2C6E}" type="pres">
      <dgm:prSet presAssocID="{7732DE8D-0B9A-4215-8901-77A0574030DA}" presName="connTx" presStyleLbl="sibTrans2D1" presStyleIdx="0" presStyleCnt="4"/>
      <dgm:spPr/>
    </dgm:pt>
    <dgm:pt modelId="{ED181A67-2D75-4C52-A535-38D0F2495594}" type="pres">
      <dgm:prSet presAssocID="{0D9BCE78-5AC3-4E84-99EA-D96A71807170}" presName="composite" presStyleCnt="0"/>
      <dgm:spPr/>
    </dgm:pt>
    <dgm:pt modelId="{C3F3D9AD-5085-41AD-BCB8-CBB50CEA4ABF}" type="pres">
      <dgm:prSet presAssocID="{0D9BCE78-5AC3-4E84-99EA-D96A71807170}" presName="imagSh" presStyleLbl="bgImgPlace1" presStyleIdx="1" presStyleCnt="5" custScaleX="260976" custScaleY="242074" custLinFactY="-102276" custLinFactNeighborX="-4482" custLinFactNeighborY="-200000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anel de control audiovisual con marcadores, botones, controles deslizantes e indicadores LED"/>
        </a:ext>
      </dgm:extLst>
    </dgm:pt>
    <dgm:pt modelId="{5809C414-A716-4B3F-98B8-C607ED7461E2}" type="pres">
      <dgm:prSet presAssocID="{0D9BCE78-5AC3-4E84-99EA-D96A71807170}" presName="txNode" presStyleLbl="node1" presStyleIdx="1" presStyleCnt="5" custScaleX="270329" custScaleY="256699" custLinFactNeighborX="23328" custLinFactNeighborY="-35561">
        <dgm:presLayoutVars>
          <dgm:bulletEnabled val="1"/>
        </dgm:presLayoutVars>
      </dgm:prSet>
      <dgm:spPr/>
    </dgm:pt>
    <dgm:pt modelId="{FDC9ECE4-89AA-4FEE-872D-7D7E737A57B6}" type="pres">
      <dgm:prSet presAssocID="{DFC1B9E9-C1E4-4347-AAD0-5649613B0083}" presName="sibTrans" presStyleLbl="sibTrans2D1" presStyleIdx="1" presStyleCnt="4" custScaleX="124832" custScaleY="115791"/>
      <dgm:spPr/>
    </dgm:pt>
    <dgm:pt modelId="{81161CD0-4980-4068-931A-C5C706D5C24C}" type="pres">
      <dgm:prSet presAssocID="{DFC1B9E9-C1E4-4347-AAD0-5649613B0083}" presName="connTx" presStyleLbl="sibTrans2D1" presStyleIdx="1" presStyleCnt="4"/>
      <dgm:spPr/>
    </dgm:pt>
    <dgm:pt modelId="{7D947BFF-EAB0-40DB-8ED4-9553AA013C71}" type="pres">
      <dgm:prSet presAssocID="{C6D16584-C099-40EC-9B32-47F3B9B1C43A}" presName="composite" presStyleCnt="0"/>
      <dgm:spPr/>
    </dgm:pt>
    <dgm:pt modelId="{74C01087-169F-4339-9D80-B3B1132ED3F5}" type="pres">
      <dgm:prSet presAssocID="{C6D16584-C099-40EC-9B32-47F3B9B1C43A}" presName="imagSh" presStyleLbl="bgImgPlace1" presStyleIdx="2" presStyleCnt="5" custScaleX="260976" custScaleY="242074" custLinFactY="-102276" custLinFactNeighborX="-4482" custLinFactNeighborY="-200000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upa resalta un rendimiento económico decreciente"/>
        </a:ext>
      </dgm:extLst>
    </dgm:pt>
    <dgm:pt modelId="{D012A1AE-4BFA-4582-9836-0C2943FA1A54}" type="pres">
      <dgm:prSet presAssocID="{C6D16584-C099-40EC-9B32-47F3B9B1C43A}" presName="txNode" presStyleLbl="node1" presStyleIdx="2" presStyleCnt="5" custScaleX="290885" custScaleY="260095" custLinFactNeighborX="22628" custLinFactNeighborY="-33110">
        <dgm:presLayoutVars>
          <dgm:bulletEnabled val="1"/>
        </dgm:presLayoutVars>
      </dgm:prSet>
      <dgm:spPr/>
    </dgm:pt>
    <dgm:pt modelId="{0B893570-56E6-4519-AAAD-CA3461D2E901}" type="pres">
      <dgm:prSet presAssocID="{AC27AF85-6156-400A-8A6A-92FEDBEE22B9}" presName="sibTrans" presStyleLbl="sibTrans2D1" presStyleIdx="2" presStyleCnt="4" custScaleX="124832" custScaleY="115791"/>
      <dgm:spPr/>
    </dgm:pt>
    <dgm:pt modelId="{E7CB9961-CFAE-4B2F-954C-3560A2B38C90}" type="pres">
      <dgm:prSet presAssocID="{AC27AF85-6156-400A-8A6A-92FEDBEE22B9}" presName="connTx" presStyleLbl="sibTrans2D1" presStyleIdx="2" presStyleCnt="4"/>
      <dgm:spPr/>
    </dgm:pt>
    <dgm:pt modelId="{1B85D6BE-DC82-4951-9825-69814A60F46D}" type="pres">
      <dgm:prSet presAssocID="{9B5693A7-1F25-4B93-A2B3-C77FC48CFB99}" presName="composite" presStyleCnt="0"/>
      <dgm:spPr/>
    </dgm:pt>
    <dgm:pt modelId="{0E2CA3DA-5087-44DD-B0D9-CB778F028D23}" type="pres">
      <dgm:prSet presAssocID="{9B5693A7-1F25-4B93-A2B3-C77FC48CFB99}" presName="imagSh" presStyleLbl="bgImgPlace1" presStyleIdx="3" presStyleCnt="5" custScaleX="260976" custScaleY="242074" custLinFactY="-102276" custLinFactNeighborX="-4482" custLinFactNeighborY="-200000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na balanza digital usando círculos"/>
        </a:ext>
      </dgm:extLst>
    </dgm:pt>
    <dgm:pt modelId="{772F6C0D-899B-45C5-9D94-070E95BCA50E}" type="pres">
      <dgm:prSet presAssocID="{9B5693A7-1F25-4B93-A2B3-C77FC48CFB99}" presName="txNode" presStyleLbl="node1" presStyleIdx="3" presStyleCnt="5" custScaleX="287603" custScaleY="169006" custLinFactNeighborX="17171" custLinFactNeighborY="-97021">
        <dgm:presLayoutVars>
          <dgm:bulletEnabled val="1"/>
        </dgm:presLayoutVars>
      </dgm:prSet>
      <dgm:spPr/>
    </dgm:pt>
    <dgm:pt modelId="{477F7AD8-7758-48A2-80F6-459315B8FFF7}" type="pres">
      <dgm:prSet presAssocID="{B2BCCE69-031D-44C4-AE42-D6DAF2B1CD99}" presName="sibTrans" presStyleLbl="sibTrans2D1" presStyleIdx="3" presStyleCnt="4" custAng="2013829" custScaleX="85262" custScaleY="115792" custLinFactX="-39304" custLinFactY="200000" custLinFactNeighborX="-100000" custLinFactNeighborY="245348"/>
      <dgm:spPr/>
    </dgm:pt>
    <dgm:pt modelId="{4FE49251-844C-44DA-96A1-2BB75A532E19}" type="pres">
      <dgm:prSet presAssocID="{B2BCCE69-031D-44C4-AE42-D6DAF2B1CD99}" presName="connTx" presStyleLbl="sibTrans2D1" presStyleIdx="3" presStyleCnt="4"/>
      <dgm:spPr/>
    </dgm:pt>
    <dgm:pt modelId="{64AFD739-4535-4BE5-B591-84E15DB75346}" type="pres">
      <dgm:prSet presAssocID="{BD457C9C-06CC-4E10-8534-2DBD558A581A}" presName="composite" presStyleCnt="0"/>
      <dgm:spPr/>
    </dgm:pt>
    <dgm:pt modelId="{9450AE1C-AD6F-4A63-999D-35365D33ECB1}" type="pres">
      <dgm:prSet presAssocID="{BD457C9C-06CC-4E10-8534-2DBD558A581A}" presName="imagSh" presStyleLbl="bgImgPlace1" presStyleIdx="4" presStyleCnt="5" custScaleX="260976" custScaleY="242074" custLinFactY="85485" custLinFactNeighborX="-62097" custLinFactNeighborY="100000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rquitectos trabajando en un proyecto"/>
        </a:ext>
      </dgm:extLst>
    </dgm:pt>
    <dgm:pt modelId="{69D48803-7BE3-45ED-A309-2EA4705023B3}" type="pres">
      <dgm:prSet presAssocID="{BD457C9C-06CC-4E10-8534-2DBD558A581A}" presName="txNode" presStyleLbl="node1" presStyleIdx="4" presStyleCnt="5" custScaleX="287603" custScaleY="90572" custLinFactX="-109086" custLinFactY="10590" custLinFactNeighborX="-200000" custLinFactNeighborY="100000">
        <dgm:presLayoutVars>
          <dgm:bulletEnabled val="1"/>
        </dgm:presLayoutVars>
      </dgm:prSet>
      <dgm:spPr/>
    </dgm:pt>
  </dgm:ptLst>
  <dgm:cxnLst>
    <dgm:cxn modelId="{B2062001-2E4F-41FD-8F5F-AE4DD40CFC1F}" type="presOf" srcId="{0D9BCE78-5AC3-4E84-99EA-D96A71807170}" destId="{5809C414-A716-4B3F-98B8-C607ED7461E2}" srcOrd="0" destOrd="0" presId="urn:microsoft.com/office/officeart/2005/8/layout/hProcess10"/>
    <dgm:cxn modelId="{73A55901-ADC1-42CD-A39F-F2A500B6B811}" srcId="{C6D16584-C099-40EC-9B32-47F3B9B1C43A}" destId="{7688EF5A-CC56-4448-B3B3-5686287A3713}" srcOrd="2" destOrd="0" parTransId="{769A6D48-7D40-4443-B279-EB2C7F41C7D6}" sibTransId="{5769D5C3-999B-4394-890B-DAAAA818EF43}"/>
    <dgm:cxn modelId="{40112908-0708-4E13-8F3C-48697ACB5A72}" type="presOf" srcId="{6BD24BC3-8AEB-4256-A713-F504C23AF983}" destId="{35D365E3-6D68-479C-A547-8E9EBA47A339}" srcOrd="0" destOrd="0" presId="urn:microsoft.com/office/officeart/2005/8/layout/hProcess10"/>
    <dgm:cxn modelId="{75A2E227-A38D-4F06-9B0A-B8BF4B9BC877}" srcId="{6BD24BC3-8AEB-4256-A713-F504C23AF983}" destId="{71FC07E8-49E2-49BA-BA9C-0B36D6B8DC27}" srcOrd="1" destOrd="0" parTransId="{C81C82A5-6C54-47FC-B583-387183B41FCC}" sibTransId="{B3898E2A-3D17-448F-80AC-45ADDCD1E54D}"/>
    <dgm:cxn modelId="{05812C31-1407-45BE-9185-A572283B1C09}" srcId="{0D9BCE78-5AC3-4E84-99EA-D96A71807170}" destId="{E77428B6-5660-45FA-821B-085575C23F2F}" srcOrd="1" destOrd="0" parTransId="{8656727E-FA21-4ED4-9E44-BBC4A8DD1A85}" sibTransId="{056D9B52-DD01-47A8-9030-2A473ADE14D4}"/>
    <dgm:cxn modelId="{122C9F31-9440-419D-B870-B806A378275E}" type="presOf" srcId="{C6D16584-C099-40EC-9B32-47F3B9B1C43A}" destId="{D012A1AE-4BFA-4582-9836-0C2943FA1A54}" srcOrd="0" destOrd="0" presId="urn:microsoft.com/office/officeart/2005/8/layout/hProcess10"/>
    <dgm:cxn modelId="{20B56534-1E0B-49FB-9F33-B0AA0B870BBC}" type="presOf" srcId="{EC17E7A7-10A1-4D3C-A689-28124F5249E5}" destId="{772F6C0D-899B-45C5-9D94-070E95BCA50E}" srcOrd="0" destOrd="1" presId="urn:microsoft.com/office/officeart/2005/8/layout/hProcess10"/>
    <dgm:cxn modelId="{7B91AA36-3E7D-49FB-9F14-FBC025C595D5}" type="presOf" srcId="{B785D9E1-9C19-4348-8CC1-138EC942C30D}" destId="{772F6C0D-899B-45C5-9D94-070E95BCA50E}" srcOrd="0" destOrd="2" presId="urn:microsoft.com/office/officeart/2005/8/layout/hProcess10"/>
    <dgm:cxn modelId="{64A2BD3E-88A8-44A6-9DF0-F933D376FCE2}" srcId="{0D9BCE78-5AC3-4E84-99EA-D96A71807170}" destId="{7175128C-06DB-4EFA-8DCD-C4F4BC9906E7}" srcOrd="0" destOrd="0" parTransId="{B208F024-877D-4FA1-8F76-5CA4E68CBF02}" sibTransId="{983B6BAB-F07B-4DD7-B126-B753B1DC71DB}"/>
    <dgm:cxn modelId="{96A5A45B-6858-4A3F-A60D-22381DDAE3DD}" type="presOf" srcId="{AC27AF85-6156-400A-8A6A-92FEDBEE22B9}" destId="{0B893570-56E6-4519-AAAD-CA3461D2E901}" srcOrd="0" destOrd="0" presId="urn:microsoft.com/office/officeart/2005/8/layout/hProcess10"/>
    <dgm:cxn modelId="{501B655F-8F7C-4FE7-BE74-60D525E2A25F}" srcId="{9B5693A7-1F25-4B93-A2B3-C77FC48CFB99}" destId="{B785D9E1-9C19-4348-8CC1-138EC942C30D}" srcOrd="1" destOrd="0" parTransId="{1C4A98DE-9AD7-4725-AC8B-5D6FB87FB747}" sibTransId="{1B606CBF-B3F3-4654-A7F6-3A1EF28D2BA0}"/>
    <dgm:cxn modelId="{3AA1AD5F-3092-4D45-A193-FBF70D6D7A10}" srcId="{E97875DF-F21C-4A20-B48B-CAC8E579FC3A}" destId="{BD457C9C-06CC-4E10-8534-2DBD558A581A}" srcOrd="4" destOrd="0" parTransId="{91732F7C-687F-409D-9A2C-446BA30DB379}" sibTransId="{4C79B3D1-23A0-4D18-9FB4-1555D587E559}"/>
    <dgm:cxn modelId="{BFA26A64-AFB4-4656-89CB-2E4231A6DD6E}" type="presOf" srcId="{D26BBE5F-24FB-4A70-AD4D-2B6F8FA87FD8}" destId="{5809C414-A716-4B3F-98B8-C607ED7461E2}" srcOrd="0" destOrd="3" presId="urn:microsoft.com/office/officeart/2005/8/layout/hProcess10"/>
    <dgm:cxn modelId="{5F63F54B-D929-4A25-8448-9274C12A0B9B}" type="presOf" srcId="{C3E56696-C2F6-4D3A-9B66-ED07AFAD9E71}" destId="{D012A1AE-4BFA-4582-9836-0C2943FA1A54}" srcOrd="0" destOrd="1" presId="urn:microsoft.com/office/officeart/2005/8/layout/hProcess10"/>
    <dgm:cxn modelId="{379A4470-FB12-4E59-BF78-FCA61883A0C3}" type="presOf" srcId="{9B5693A7-1F25-4B93-A2B3-C77FC48CFB99}" destId="{772F6C0D-899B-45C5-9D94-070E95BCA50E}" srcOrd="0" destOrd="0" presId="urn:microsoft.com/office/officeart/2005/8/layout/hProcess10"/>
    <dgm:cxn modelId="{4FEAE370-17BA-45D7-A9F7-50B788DD65D8}" type="presOf" srcId="{DFC1B9E9-C1E4-4347-AAD0-5649613B0083}" destId="{81161CD0-4980-4068-931A-C5C706D5C24C}" srcOrd="1" destOrd="0" presId="urn:microsoft.com/office/officeart/2005/8/layout/hProcess10"/>
    <dgm:cxn modelId="{CA346171-38B6-4E73-AC9A-8C15A7110BB5}" type="presOf" srcId="{4443320B-3858-4496-B87A-E5384169CC0C}" destId="{D012A1AE-4BFA-4582-9836-0C2943FA1A54}" srcOrd="0" destOrd="4" presId="urn:microsoft.com/office/officeart/2005/8/layout/hProcess10"/>
    <dgm:cxn modelId="{DC19C453-8824-4AE4-9002-D01C0D1C1A39}" type="presOf" srcId="{ECC8696A-CFDD-42E3-BED5-1988DEA3DEA5}" destId="{35D365E3-6D68-479C-A547-8E9EBA47A339}" srcOrd="0" destOrd="1" presId="urn:microsoft.com/office/officeart/2005/8/layout/hProcess10"/>
    <dgm:cxn modelId="{109CA656-3D61-4186-B1D0-F8AF5EBF4D13}" srcId="{E97875DF-F21C-4A20-B48B-CAC8E579FC3A}" destId="{0D9BCE78-5AC3-4E84-99EA-D96A71807170}" srcOrd="1" destOrd="0" parTransId="{A8CFB9C2-B258-491C-9949-F5DC31E23CCE}" sibTransId="{DFC1B9E9-C1E4-4347-AAD0-5649613B0083}"/>
    <dgm:cxn modelId="{2E774981-27B4-436D-8104-481E92DDD712}" type="presOf" srcId="{B2BCCE69-031D-44C4-AE42-D6DAF2B1CD99}" destId="{4FE49251-844C-44DA-96A1-2BB75A532E19}" srcOrd="1" destOrd="0" presId="urn:microsoft.com/office/officeart/2005/8/layout/hProcess10"/>
    <dgm:cxn modelId="{A043B093-3469-464A-82C5-CF16E36259DD}" type="presOf" srcId="{39E8B267-0A9C-4609-B446-16C02E4C7E25}" destId="{35D365E3-6D68-479C-A547-8E9EBA47A339}" srcOrd="0" destOrd="4" presId="urn:microsoft.com/office/officeart/2005/8/layout/hProcess10"/>
    <dgm:cxn modelId="{31914899-DDAD-412D-AFD1-025A0F4EA048}" srcId="{6BD24BC3-8AEB-4256-A713-F504C23AF983}" destId="{ECC8696A-CFDD-42E3-BED5-1988DEA3DEA5}" srcOrd="0" destOrd="0" parTransId="{6FFC1A4B-39B1-4E6E-871D-B8E357174DEC}" sibTransId="{CB85AE78-24C8-4B5B-91CF-58450FF0E6AE}"/>
    <dgm:cxn modelId="{30381A9B-B549-4FAB-8F77-7440413A750D}" srcId="{E97875DF-F21C-4A20-B48B-CAC8E579FC3A}" destId="{9B5693A7-1F25-4B93-A2B3-C77FC48CFB99}" srcOrd="3" destOrd="0" parTransId="{75C76C52-1AA5-44BC-89B0-E39708C61850}" sibTransId="{B2BCCE69-031D-44C4-AE42-D6DAF2B1CD99}"/>
    <dgm:cxn modelId="{ECC3D19B-54BB-40A1-8C08-C1B2A1171266}" type="presOf" srcId="{AC27AF85-6156-400A-8A6A-92FEDBEE22B9}" destId="{E7CB9961-CFAE-4B2F-954C-3560A2B38C90}" srcOrd="1" destOrd="0" presId="urn:microsoft.com/office/officeart/2005/8/layout/hProcess10"/>
    <dgm:cxn modelId="{50FEB9A7-8636-45D5-A347-5DE971EBF13B}" srcId="{6BD24BC3-8AEB-4256-A713-F504C23AF983}" destId="{39E8B267-0A9C-4609-B446-16C02E4C7E25}" srcOrd="3" destOrd="0" parTransId="{F9203805-26E2-4EDB-8905-178347BE3166}" sibTransId="{113D4F40-78B4-43A5-8B0D-45E3BD6502B3}"/>
    <dgm:cxn modelId="{F39112A8-AF2C-4A76-97E6-CE49B73F7C86}" type="presOf" srcId="{B2BCCE69-031D-44C4-AE42-D6DAF2B1CD99}" destId="{477F7AD8-7758-48A2-80F6-459315B8FFF7}" srcOrd="0" destOrd="0" presId="urn:microsoft.com/office/officeart/2005/8/layout/hProcess10"/>
    <dgm:cxn modelId="{0878E6AB-0A80-4442-BEB8-38C0AC1ED27E}" type="presOf" srcId="{E97875DF-F21C-4A20-B48B-CAC8E579FC3A}" destId="{379EED5D-F1A1-43C0-90AE-8A41BB3687E2}" srcOrd="0" destOrd="0" presId="urn:microsoft.com/office/officeart/2005/8/layout/hProcess10"/>
    <dgm:cxn modelId="{F37C99B3-FD58-4F61-9EF8-E9FD3C694C6B}" type="presOf" srcId="{E77428B6-5660-45FA-821B-085575C23F2F}" destId="{5809C414-A716-4B3F-98B8-C607ED7461E2}" srcOrd="0" destOrd="2" presId="urn:microsoft.com/office/officeart/2005/8/layout/hProcess10"/>
    <dgm:cxn modelId="{7EAF4ABB-19BE-41E1-A041-13093BBB3AB6}" type="presOf" srcId="{40800195-6255-4F93-9368-B532AFC054C0}" destId="{35D365E3-6D68-479C-A547-8E9EBA47A339}" srcOrd="0" destOrd="3" presId="urn:microsoft.com/office/officeart/2005/8/layout/hProcess10"/>
    <dgm:cxn modelId="{E819A2C2-10C2-4425-8307-0177E574C6D4}" type="presOf" srcId="{7732DE8D-0B9A-4215-8901-77A0574030DA}" destId="{7FEE2C6C-92C9-4035-9F19-79FEAA1D2C6E}" srcOrd="1" destOrd="0" presId="urn:microsoft.com/office/officeart/2005/8/layout/hProcess10"/>
    <dgm:cxn modelId="{671E62D1-B420-4401-9244-8494646227A7}" srcId="{C6D16584-C099-40EC-9B32-47F3B9B1C43A}" destId="{72005860-DDB4-42DC-A478-5F2DB18406B4}" srcOrd="4" destOrd="0" parTransId="{340F9081-CA1F-4B62-8926-029DCB266A2A}" sibTransId="{11FD331D-4A4F-4B3F-8626-D029DDE06867}"/>
    <dgm:cxn modelId="{2F47B8D2-8671-44CF-841E-4DFFE91F96EC}" type="presOf" srcId="{72005860-DDB4-42DC-A478-5F2DB18406B4}" destId="{D012A1AE-4BFA-4582-9836-0C2943FA1A54}" srcOrd="0" destOrd="5" presId="urn:microsoft.com/office/officeart/2005/8/layout/hProcess10"/>
    <dgm:cxn modelId="{4E7C90D5-3FC6-42CE-9C1E-32A6D07C1EF6}" type="presOf" srcId="{7732DE8D-0B9A-4215-8901-77A0574030DA}" destId="{932DF6A2-637C-4AA5-BA0B-F19877DC61C2}" srcOrd="0" destOrd="0" presId="urn:microsoft.com/office/officeart/2005/8/layout/hProcess10"/>
    <dgm:cxn modelId="{A1F664DE-94BD-4BBB-A34A-8D2A8B5E2210}" srcId="{C6D16584-C099-40EC-9B32-47F3B9B1C43A}" destId="{4443320B-3858-4496-B87A-E5384169CC0C}" srcOrd="3" destOrd="0" parTransId="{64179FAC-3081-4435-9D50-FE546050A300}" sibTransId="{88F7A85E-F297-4ACA-8BAC-359DA5CEED2D}"/>
    <dgm:cxn modelId="{9D2574DF-2C18-4386-A99F-307AA7E76225}" srcId="{0D9BCE78-5AC3-4E84-99EA-D96A71807170}" destId="{D26BBE5F-24FB-4A70-AD4D-2B6F8FA87FD8}" srcOrd="2" destOrd="0" parTransId="{ECDA19A8-03E0-4618-8771-D0A8CE5607F6}" sibTransId="{C8D02A13-064F-4730-880C-3399E76303C6}"/>
    <dgm:cxn modelId="{160889E0-0422-4E9C-9645-E6E57A8A51BD}" type="presOf" srcId="{71FC07E8-49E2-49BA-BA9C-0B36D6B8DC27}" destId="{35D365E3-6D68-479C-A547-8E9EBA47A339}" srcOrd="0" destOrd="2" presId="urn:microsoft.com/office/officeart/2005/8/layout/hProcess10"/>
    <dgm:cxn modelId="{403B1DE2-BE94-4E01-87A6-B0C7531778E5}" srcId="{6BD24BC3-8AEB-4256-A713-F504C23AF983}" destId="{40800195-6255-4F93-9368-B532AFC054C0}" srcOrd="2" destOrd="0" parTransId="{941573A1-83B3-4027-B79D-02BEB7230A0E}" sibTransId="{DC341AC1-090A-44FE-AB84-AC55FC25CF6A}"/>
    <dgm:cxn modelId="{EBD3BFE3-E185-4549-9F4A-31438B627298}" type="presOf" srcId="{7175128C-06DB-4EFA-8DCD-C4F4BC9906E7}" destId="{5809C414-A716-4B3F-98B8-C607ED7461E2}" srcOrd="0" destOrd="1" presId="urn:microsoft.com/office/officeart/2005/8/layout/hProcess10"/>
    <dgm:cxn modelId="{09F439E4-3F39-4B07-8F5C-497F88D19DE0}" srcId="{C6D16584-C099-40EC-9B32-47F3B9B1C43A}" destId="{87F82E9A-42EE-4D93-B3CF-675F1CC2B84F}" srcOrd="1" destOrd="0" parTransId="{BA7F1DF0-29DC-4A67-807D-50DC0C276035}" sibTransId="{1B5DAE04-4FEC-4CAF-AC38-96AA3ECD9A86}"/>
    <dgm:cxn modelId="{EFC74BE7-30A4-4F3B-85D5-104512B30BE8}" type="presOf" srcId="{7688EF5A-CC56-4448-B3B3-5686287A3713}" destId="{D012A1AE-4BFA-4582-9836-0C2943FA1A54}" srcOrd="0" destOrd="3" presId="urn:microsoft.com/office/officeart/2005/8/layout/hProcess10"/>
    <dgm:cxn modelId="{28870EE8-114C-4520-B096-D51EB79E40CD}" type="presOf" srcId="{87F82E9A-42EE-4D93-B3CF-675F1CC2B84F}" destId="{D012A1AE-4BFA-4582-9836-0C2943FA1A54}" srcOrd="0" destOrd="2" presId="urn:microsoft.com/office/officeart/2005/8/layout/hProcess10"/>
    <dgm:cxn modelId="{D1494EE8-2EDF-4343-8775-E66ECE36F3D5}" srcId="{9B5693A7-1F25-4B93-A2B3-C77FC48CFB99}" destId="{EC17E7A7-10A1-4D3C-A689-28124F5249E5}" srcOrd="0" destOrd="0" parTransId="{E21D17F5-EED6-4E11-9A41-1CA3F58B5FB4}" sibTransId="{68840AFA-8046-474F-9AF8-2124B4B7A7FC}"/>
    <dgm:cxn modelId="{D1A269EA-E547-4F81-9841-21CA3555ADDE}" srcId="{E97875DF-F21C-4A20-B48B-CAC8E579FC3A}" destId="{6BD24BC3-8AEB-4256-A713-F504C23AF983}" srcOrd="0" destOrd="0" parTransId="{3B1F637B-8299-4DF8-96AA-9479E513E182}" sibTransId="{7732DE8D-0B9A-4215-8901-77A0574030DA}"/>
    <dgm:cxn modelId="{6D4F96EE-011E-495F-B5D2-1DCF2838066B}" type="presOf" srcId="{BD457C9C-06CC-4E10-8534-2DBD558A581A}" destId="{69D48803-7BE3-45ED-A309-2EA4705023B3}" srcOrd="0" destOrd="0" presId="urn:microsoft.com/office/officeart/2005/8/layout/hProcess10"/>
    <dgm:cxn modelId="{E30838F0-7FD7-48F9-A2BD-27265EB4C445}" type="presOf" srcId="{DFC1B9E9-C1E4-4347-AAD0-5649613B0083}" destId="{FDC9ECE4-89AA-4FEE-872D-7D7E737A57B6}" srcOrd="0" destOrd="0" presId="urn:microsoft.com/office/officeart/2005/8/layout/hProcess10"/>
    <dgm:cxn modelId="{FC70DFF2-B28A-47CC-A6B2-8092DC8896FE}" srcId="{C6D16584-C099-40EC-9B32-47F3B9B1C43A}" destId="{C3E56696-C2F6-4D3A-9B66-ED07AFAD9E71}" srcOrd="0" destOrd="0" parTransId="{EDBEA2A2-3477-49C1-A4D6-1D13D49CD0AB}" sibTransId="{36EF6F75-8123-4C9C-BD6B-40AF21DA647C}"/>
    <dgm:cxn modelId="{60FC7EF3-7E75-4148-AFE3-BAB81EE47FAA}" srcId="{E97875DF-F21C-4A20-B48B-CAC8E579FC3A}" destId="{C6D16584-C099-40EC-9B32-47F3B9B1C43A}" srcOrd="2" destOrd="0" parTransId="{20C193AF-7DE9-4065-96D2-6FB9779C44B5}" sibTransId="{AC27AF85-6156-400A-8A6A-92FEDBEE22B9}"/>
    <dgm:cxn modelId="{D4377308-EDA8-468C-849C-12D07341FF1C}" type="presParOf" srcId="{379EED5D-F1A1-43C0-90AE-8A41BB3687E2}" destId="{2F9C8D03-76EF-4B4E-8FCC-D1534AE0059A}" srcOrd="0" destOrd="0" presId="urn:microsoft.com/office/officeart/2005/8/layout/hProcess10"/>
    <dgm:cxn modelId="{A779D1CF-2B23-49FF-8F9D-B9E257052A00}" type="presParOf" srcId="{2F9C8D03-76EF-4B4E-8FCC-D1534AE0059A}" destId="{21294310-82D7-4863-8A94-76F2985E5CEB}" srcOrd="0" destOrd="0" presId="urn:microsoft.com/office/officeart/2005/8/layout/hProcess10"/>
    <dgm:cxn modelId="{55820FE1-D0C9-4917-BAEB-974E3D3F2BD8}" type="presParOf" srcId="{2F9C8D03-76EF-4B4E-8FCC-D1534AE0059A}" destId="{35D365E3-6D68-479C-A547-8E9EBA47A339}" srcOrd="1" destOrd="0" presId="urn:microsoft.com/office/officeart/2005/8/layout/hProcess10"/>
    <dgm:cxn modelId="{C5B67406-580A-4CCF-968F-05DB1206BCE8}" type="presParOf" srcId="{379EED5D-F1A1-43C0-90AE-8A41BB3687E2}" destId="{932DF6A2-637C-4AA5-BA0B-F19877DC61C2}" srcOrd="1" destOrd="0" presId="urn:microsoft.com/office/officeart/2005/8/layout/hProcess10"/>
    <dgm:cxn modelId="{E6076DF1-94AC-4C52-8442-5BF87352EEF9}" type="presParOf" srcId="{932DF6A2-637C-4AA5-BA0B-F19877DC61C2}" destId="{7FEE2C6C-92C9-4035-9F19-79FEAA1D2C6E}" srcOrd="0" destOrd="0" presId="urn:microsoft.com/office/officeart/2005/8/layout/hProcess10"/>
    <dgm:cxn modelId="{F0607128-12C1-4917-A19D-28DA8CE144E6}" type="presParOf" srcId="{379EED5D-F1A1-43C0-90AE-8A41BB3687E2}" destId="{ED181A67-2D75-4C52-A535-38D0F2495594}" srcOrd="2" destOrd="0" presId="urn:microsoft.com/office/officeart/2005/8/layout/hProcess10"/>
    <dgm:cxn modelId="{1FD3A15C-4C8C-4B06-A4CE-936A58325553}" type="presParOf" srcId="{ED181A67-2D75-4C52-A535-38D0F2495594}" destId="{C3F3D9AD-5085-41AD-BCB8-CBB50CEA4ABF}" srcOrd="0" destOrd="0" presId="urn:microsoft.com/office/officeart/2005/8/layout/hProcess10"/>
    <dgm:cxn modelId="{580672AD-5F43-40F7-B927-D8A0468FB8FC}" type="presParOf" srcId="{ED181A67-2D75-4C52-A535-38D0F2495594}" destId="{5809C414-A716-4B3F-98B8-C607ED7461E2}" srcOrd="1" destOrd="0" presId="urn:microsoft.com/office/officeart/2005/8/layout/hProcess10"/>
    <dgm:cxn modelId="{40107CDF-0055-4525-90E7-7F35D7782030}" type="presParOf" srcId="{379EED5D-F1A1-43C0-90AE-8A41BB3687E2}" destId="{FDC9ECE4-89AA-4FEE-872D-7D7E737A57B6}" srcOrd="3" destOrd="0" presId="urn:microsoft.com/office/officeart/2005/8/layout/hProcess10"/>
    <dgm:cxn modelId="{3202EC5A-F009-4BCC-B5F7-C197DA8DEDF5}" type="presParOf" srcId="{FDC9ECE4-89AA-4FEE-872D-7D7E737A57B6}" destId="{81161CD0-4980-4068-931A-C5C706D5C24C}" srcOrd="0" destOrd="0" presId="urn:microsoft.com/office/officeart/2005/8/layout/hProcess10"/>
    <dgm:cxn modelId="{9A59D496-187F-4A4C-AB78-931EFF9EAEC4}" type="presParOf" srcId="{379EED5D-F1A1-43C0-90AE-8A41BB3687E2}" destId="{7D947BFF-EAB0-40DB-8ED4-9553AA013C71}" srcOrd="4" destOrd="0" presId="urn:microsoft.com/office/officeart/2005/8/layout/hProcess10"/>
    <dgm:cxn modelId="{49A3C393-E76B-4D86-BA32-D623E426CC91}" type="presParOf" srcId="{7D947BFF-EAB0-40DB-8ED4-9553AA013C71}" destId="{74C01087-169F-4339-9D80-B3B1132ED3F5}" srcOrd="0" destOrd="0" presId="urn:microsoft.com/office/officeart/2005/8/layout/hProcess10"/>
    <dgm:cxn modelId="{42AAFDD7-7719-4CCB-8D6C-5AEF54371C07}" type="presParOf" srcId="{7D947BFF-EAB0-40DB-8ED4-9553AA013C71}" destId="{D012A1AE-4BFA-4582-9836-0C2943FA1A54}" srcOrd="1" destOrd="0" presId="urn:microsoft.com/office/officeart/2005/8/layout/hProcess10"/>
    <dgm:cxn modelId="{3940641B-E4ED-4AE2-BAAF-47E7F389A60B}" type="presParOf" srcId="{379EED5D-F1A1-43C0-90AE-8A41BB3687E2}" destId="{0B893570-56E6-4519-AAAD-CA3461D2E901}" srcOrd="5" destOrd="0" presId="urn:microsoft.com/office/officeart/2005/8/layout/hProcess10"/>
    <dgm:cxn modelId="{4A3F726C-3C8F-48D6-A58E-C984BBB45D70}" type="presParOf" srcId="{0B893570-56E6-4519-AAAD-CA3461D2E901}" destId="{E7CB9961-CFAE-4B2F-954C-3560A2B38C90}" srcOrd="0" destOrd="0" presId="urn:microsoft.com/office/officeart/2005/8/layout/hProcess10"/>
    <dgm:cxn modelId="{8FF0FA0A-8210-4868-803C-44E0E49D14BC}" type="presParOf" srcId="{379EED5D-F1A1-43C0-90AE-8A41BB3687E2}" destId="{1B85D6BE-DC82-4951-9825-69814A60F46D}" srcOrd="6" destOrd="0" presId="urn:microsoft.com/office/officeart/2005/8/layout/hProcess10"/>
    <dgm:cxn modelId="{F14A9A3B-6396-43E0-A2AB-6E2054CB697B}" type="presParOf" srcId="{1B85D6BE-DC82-4951-9825-69814A60F46D}" destId="{0E2CA3DA-5087-44DD-B0D9-CB778F028D23}" srcOrd="0" destOrd="0" presId="urn:microsoft.com/office/officeart/2005/8/layout/hProcess10"/>
    <dgm:cxn modelId="{639CA2E5-5A45-47F9-AB30-2D6B375C8564}" type="presParOf" srcId="{1B85D6BE-DC82-4951-9825-69814A60F46D}" destId="{772F6C0D-899B-45C5-9D94-070E95BCA50E}" srcOrd="1" destOrd="0" presId="urn:microsoft.com/office/officeart/2005/8/layout/hProcess10"/>
    <dgm:cxn modelId="{687D09A5-08FB-4380-B35E-0AA5E811D16D}" type="presParOf" srcId="{379EED5D-F1A1-43C0-90AE-8A41BB3687E2}" destId="{477F7AD8-7758-48A2-80F6-459315B8FFF7}" srcOrd="7" destOrd="0" presId="urn:microsoft.com/office/officeart/2005/8/layout/hProcess10"/>
    <dgm:cxn modelId="{36D09525-439E-46B1-824B-2ECE61A7BD2F}" type="presParOf" srcId="{477F7AD8-7758-48A2-80F6-459315B8FFF7}" destId="{4FE49251-844C-44DA-96A1-2BB75A532E19}" srcOrd="0" destOrd="0" presId="urn:microsoft.com/office/officeart/2005/8/layout/hProcess10"/>
    <dgm:cxn modelId="{24413EC9-F905-43A3-AE28-2A15E9CD3D47}" type="presParOf" srcId="{379EED5D-F1A1-43C0-90AE-8A41BB3687E2}" destId="{64AFD739-4535-4BE5-B591-84E15DB75346}" srcOrd="8" destOrd="0" presId="urn:microsoft.com/office/officeart/2005/8/layout/hProcess10"/>
    <dgm:cxn modelId="{8018E139-E480-49E5-96E4-536566473378}" type="presParOf" srcId="{64AFD739-4535-4BE5-B591-84E15DB75346}" destId="{9450AE1C-AD6F-4A63-999D-35365D33ECB1}" srcOrd="0" destOrd="0" presId="urn:microsoft.com/office/officeart/2005/8/layout/hProcess10"/>
    <dgm:cxn modelId="{B7ADBEFF-AE67-440E-B8AE-9EE4830D1E71}" type="presParOf" srcId="{64AFD739-4535-4BE5-B591-84E15DB75346}" destId="{69D48803-7BE3-45ED-A309-2EA4705023B3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94310-82D7-4863-8A94-76F2985E5CEB}">
      <dsp:nvSpPr>
        <dsp:cNvPr id="0" name=""/>
        <dsp:cNvSpPr/>
      </dsp:nvSpPr>
      <dsp:spPr>
        <a:xfrm>
          <a:off x="0" y="0"/>
          <a:ext cx="1714194" cy="159003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D365E3-6D68-479C-A547-8E9EBA47A339}">
      <dsp:nvSpPr>
        <dsp:cNvPr id="0" name=""/>
        <dsp:cNvSpPr/>
      </dsp:nvSpPr>
      <dsp:spPr>
        <a:xfrm>
          <a:off x="212327" y="1350593"/>
          <a:ext cx="1889091" cy="16885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Planificación: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Objetivos buscados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Resultados buscados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Indicadores (niveles buscados)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Principios y criterios éticos</a:t>
          </a:r>
        </a:p>
      </dsp:txBody>
      <dsp:txXfrm>
        <a:off x="261782" y="1400048"/>
        <a:ext cx="1790181" cy="1589595"/>
      </dsp:txXfrm>
    </dsp:sp>
    <dsp:sp modelId="{932DF6A2-637C-4AA5-BA0B-F19877DC61C2}">
      <dsp:nvSpPr>
        <dsp:cNvPr id="0" name=""/>
        <dsp:cNvSpPr/>
      </dsp:nvSpPr>
      <dsp:spPr>
        <a:xfrm>
          <a:off x="1842857" y="703643"/>
          <a:ext cx="183382" cy="1827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700" kern="1200"/>
        </a:p>
      </dsp:txBody>
      <dsp:txXfrm>
        <a:off x="1842857" y="740193"/>
        <a:ext cx="128556" cy="109652"/>
      </dsp:txXfrm>
    </dsp:sp>
    <dsp:sp modelId="{C3F3D9AD-5085-41AD-BCB8-CBB50CEA4ABF}">
      <dsp:nvSpPr>
        <dsp:cNvPr id="0" name=""/>
        <dsp:cNvSpPr/>
      </dsp:nvSpPr>
      <dsp:spPr>
        <a:xfrm>
          <a:off x="2133917" y="0"/>
          <a:ext cx="1714194" cy="159003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09C414-A716-4B3F-98B8-C607ED7461E2}">
      <dsp:nvSpPr>
        <dsp:cNvPr id="0" name=""/>
        <dsp:cNvSpPr/>
      </dsp:nvSpPr>
      <dsp:spPr>
        <a:xfrm>
          <a:off x="2392794" y="1362952"/>
          <a:ext cx="1775628" cy="1686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Seguimiento: Cuadro de mando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Objetivos alcanzados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Resultados logrados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Indicadores (niveles alcanzados)</a:t>
          </a:r>
        </a:p>
      </dsp:txBody>
      <dsp:txXfrm>
        <a:off x="2442178" y="1412336"/>
        <a:ext cx="1676860" cy="1587333"/>
      </dsp:txXfrm>
    </dsp:sp>
    <dsp:sp modelId="{FDC9ECE4-89AA-4FEE-872D-7D7E737A57B6}">
      <dsp:nvSpPr>
        <dsp:cNvPr id="0" name=""/>
        <dsp:cNvSpPr/>
      </dsp:nvSpPr>
      <dsp:spPr>
        <a:xfrm>
          <a:off x="3968340" y="703643"/>
          <a:ext cx="171360" cy="1827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700" kern="1200"/>
        </a:p>
      </dsp:txBody>
      <dsp:txXfrm>
        <a:off x="3968340" y="740193"/>
        <a:ext cx="119952" cy="109652"/>
      </dsp:txXfrm>
    </dsp:sp>
    <dsp:sp modelId="{74C01087-169F-4339-9D80-B3B1132ED3F5}">
      <dsp:nvSpPr>
        <dsp:cNvPr id="0" name=""/>
        <dsp:cNvSpPr/>
      </dsp:nvSpPr>
      <dsp:spPr>
        <a:xfrm>
          <a:off x="4240319" y="0"/>
          <a:ext cx="1714194" cy="159003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12A1AE-4BFA-4582-9836-0C2943FA1A54}">
      <dsp:nvSpPr>
        <dsp:cNvPr id="0" name=""/>
        <dsp:cNvSpPr/>
      </dsp:nvSpPr>
      <dsp:spPr>
        <a:xfrm>
          <a:off x="4427089" y="1362321"/>
          <a:ext cx="1910648" cy="17084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b="1" kern="1200" dirty="0"/>
            <a:t>Evaluación: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es-ES" sz="1200" kern="1200" dirty="0"/>
            <a:t>Contrastar lo conseguido con lo buscado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Correlaciones con criterios y principios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Causas de lo sucedido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Informe de evaluación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Publicación: Portal de la Transparencia</a:t>
          </a:r>
        </a:p>
      </dsp:txBody>
      <dsp:txXfrm>
        <a:off x="4477127" y="1412359"/>
        <a:ext cx="1810572" cy="1608331"/>
      </dsp:txXfrm>
    </dsp:sp>
    <dsp:sp modelId="{0B893570-56E6-4519-AAAD-CA3461D2E901}">
      <dsp:nvSpPr>
        <dsp:cNvPr id="0" name=""/>
        <dsp:cNvSpPr/>
      </dsp:nvSpPr>
      <dsp:spPr>
        <a:xfrm>
          <a:off x="6095438" y="703643"/>
          <a:ext cx="200856" cy="1827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700" kern="1200"/>
        </a:p>
      </dsp:txBody>
      <dsp:txXfrm>
        <a:off x="6095438" y="740193"/>
        <a:ext cx="146030" cy="109652"/>
      </dsp:txXfrm>
    </dsp:sp>
    <dsp:sp modelId="{0E2CA3DA-5087-44DD-B0D9-CB778F028D23}">
      <dsp:nvSpPr>
        <dsp:cNvPr id="0" name=""/>
        <dsp:cNvSpPr/>
      </dsp:nvSpPr>
      <dsp:spPr>
        <a:xfrm>
          <a:off x="6414232" y="0"/>
          <a:ext cx="1714194" cy="159003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2F6C0D-899B-45C5-9D94-070E95BCA50E}">
      <dsp:nvSpPr>
        <dsp:cNvPr id="0" name=""/>
        <dsp:cNvSpPr/>
      </dsp:nvSpPr>
      <dsp:spPr>
        <a:xfrm>
          <a:off x="6575936" y="1391260"/>
          <a:ext cx="1889091" cy="11100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Revisión: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Replanteamiento de objetivos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Actuaciones posibles contra las causas</a:t>
          </a:r>
          <a:endParaRPr lang="es-ES" sz="700" kern="1200" dirty="0"/>
        </a:p>
      </dsp:txBody>
      <dsp:txXfrm>
        <a:off x="6608450" y="1423774"/>
        <a:ext cx="1824063" cy="1045070"/>
      </dsp:txXfrm>
    </dsp:sp>
    <dsp:sp modelId="{477F7AD8-7758-48A2-80F6-459315B8FFF7}">
      <dsp:nvSpPr>
        <dsp:cNvPr id="0" name=""/>
        <dsp:cNvSpPr/>
      </dsp:nvSpPr>
      <dsp:spPr>
        <a:xfrm rot="5400000">
          <a:off x="7341449" y="2778961"/>
          <a:ext cx="393878" cy="182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700" kern="1200"/>
        </a:p>
      </dsp:txBody>
      <dsp:txXfrm>
        <a:off x="7368862" y="2788099"/>
        <a:ext cx="339052" cy="109651"/>
      </dsp:txXfrm>
    </dsp:sp>
    <dsp:sp modelId="{9450AE1C-AD6F-4A63-999D-35365D33ECB1}">
      <dsp:nvSpPr>
        <dsp:cNvPr id="0" name=""/>
        <dsp:cNvSpPr/>
      </dsp:nvSpPr>
      <dsp:spPr>
        <a:xfrm>
          <a:off x="8198927" y="2689865"/>
          <a:ext cx="1714194" cy="159003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D48803-7BE3-45ED-A309-2EA4705023B3}">
      <dsp:nvSpPr>
        <dsp:cNvPr id="0" name=""/>
        <dsp:cNvSpPr/>
      </dsp:nvSpPr>
      <dsp:spPr>
        <a:xfrm>
          <a:off x="6596084" y="3089592"/>
          <a:ext cx="1889091" cy="5949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Nueva planificación</a:t>
          </a:r>
          <a:endParaRPr lang="es-ES" sz="1400" kern="1200" dirty="0"/>
        </a:p>
      </dsp:txBody>
      <dsp:txXfrm>
        <a:off x="6613508" y="3107016"/>
        <a:ext cx="1854243" cy="5600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CAD25-D21F-4493-9CE7-6E852486B94D}" type="datetimeFigureOut">
              <a:rPr lang="es-ES" smtClean="0"/>
              <a:t>08/02/2023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26DCF-0052-4788-AC3D-3F7B957466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908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56321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61783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91310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03327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99709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00380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165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64775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24951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18806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6788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0650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4660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3571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4333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180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93490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77344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26DCF-0052-4788-AC3D-3F7B95746661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3861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018ECA-B93E-5235-DFB9-D88228B8A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BA0F7B0-9FD7-7506-8633-83AF08E9C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2037FE-540F-042B-2141-314F165F4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1532D-8879-4637-AB0D-AC6E0BFFF6F5}" type="datetimeFigureOut">
              <a:rPr lang="es-ES" smtClean="0"/>
              <a:t>08/02/2023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5B908A-4763-4302-BFFF-D3DD8CA2D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C1EAEC-14EE-6B14-968C-0BCF72A26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F8B48-78AA-4A7C-A7F2-643C292F16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0385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B78BBE-A603-45F5-78B3-76F444DFD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232A517-1EC4-1B85-5784-85CA31918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3A5D21-5C80-94D9-0A8F-E742DD119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1532D-8879-4637-AB0D-AC6E0BFFF6F5}" type="datetimeFigureOut">
              <a:rPr lang="es-ES" smtClean="0"/>
              <a:t>08/02/2023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AD5F23-1D15-B917-4DC7-BDABA5343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DB26E0-6C64-7A47-EA4D-CE323B9D4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F8B48-78AA-4A7C-A7F2-643C292F16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20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589F3DB-FC45-8B5F-B3E3-D3C57C8A55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917E201-6B16-AB09-1FCE-794ED2735C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93CEB9-E079-861A-8BA7-F97CFD7ED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1532D-8879-4637-AB0D-AC6E0BFFF6F5}" type="datetimeFigureOut">
              <a:rPr lang="es-ES" smtClean="0"/>
              <a:t>08/02/2023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1D1614-871B-DC0D-BE42-383C6696B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98929B-8D73-663F-AF9C-B4DC5323C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F8B48-78AA-4A7C-A7F2-643C292F16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2478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2500D6-EE88-560C-DB01-C7FD0A83E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C0AE32-5925-2A7A-3361-2BF1BFFDA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DA17A5-26CD-DCAB-BD1B-BFB1B216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1532D-8879-4637-AB0D-AC6E0BFFF6F5}" type="datetimeFigureOut">
              <a:rPr lang="es-ES" smtClean="0"/>
              <a:t>08/02/2023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0BD766-AEEC-1BB8-22F1-D2D22B192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3F8359-39A5-3A87-1335-A89172D7A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F8B48-78AA-4A7C-A7F2-643C292F16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377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B9A68A-1E43-BF68-E46F-3850A93D4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7E5FC6-402D-EB24-7D09-FF258D2CC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99280D-5806-6DEB-1048-9B01F5D73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1532D-8879-4637-AB0D-AC6E0BFFF6F5}" type="datetimeFigureOut">
              <a:rPr lang="es-ES" smtClean="0"/>
              <a:t>08/02/2023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DFA3FC-E6AF-C124-67ED-84D14EC70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2C248E-86CC-F476-4ADA-2EBE8E4A1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F8B48-78AA-4A7C-A7F2-643C292F16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0843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E0F15E-000B-4CC9-CA7D-4252D8C0D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AAAB33-DD86-EF8A-CDCC-388E683462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8BA1959-8E04-8596-BB93-079E5BE7E3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BEE2879-A4D7-06DD-1595-0166EE25F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1532D-8879-4637-AB0D-AC6E0BFFF6F5}" type="datetimeFigureOut">
              <a:rPr lang="es-ES" smtClean="0"/>
              <a:t>08/02/2023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DFA907D-4AB8-3ACF-B977-98C46E425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57BAED-A183-0373-07B5-0194ED437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F8B48-78AA-4A7C-A7F2-643C292F16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2689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2651B2-D471-4F76-FA88-223C12ABC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3A2F404-C7B2-82BE-6B70-1F7018F066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5DA15DA-7AEE-16D1-C820-1AD336828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25A4BC4-6D1C-64EB-F2E4-ECC70F5DDC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FF648C2-9577-F388-EAAA-DDA7716770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49BDE8-C296-2C52-F751-8093735CF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1532D-8879-4637-AB0D-AC6E0BFFF6F5}" type="datetimeFigureOut">
              <a:rPr lang="es-ES" smtClean="0"/>
              <a:t>08/02/2023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90C7740-EA8D-715D-5CF0-C69574BEA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4B3CB3D-CC84-8612-9DC4-07E39EB17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F8B48-78AA-4A7C-A7F2-643C292F16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4648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483473-A4E0-BE6B-7242-105629ADC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E7AD1D8-C3FC-179D-3E74-0E8D4E142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1532D-8879-4637-AB0D-AC6E0BFFF6F5}" type="datetimeFigureOut">
              <a:rPr lang="es-ES" smtClean="0"/>
              <a:t>08/02/2023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479B1A8-C656-4565-CEE2-2133D5E18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DF74C2E-EAAE-199F-4EF4-C618CD520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F8B48-78AA-4A7C-A7F2-643C292F16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9555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FAC2D14-76BB-B794-BA96-FC4E1D527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1532D-8879-4637-AB0D-AC6E0BFFF6F5}" type="datetimeFigureOut">
              <a:rPr lang="es-ES" smtClean="0"/>
              <a:t>08/02/2023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F421B15-BF20-59CD-6EAD-A22B64D56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BE58D7F-28B9-15F6-9B88-B944C74B2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F8B48-78AA-4A7C-A7F2-643C292F16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6359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2E2705-12B6-5C2B-3476-40FA11193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A0F698-B64B-E35E-2272-C0C62303F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1E9D8F-95B3-9FD7-3D11-B9A32D9069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9BBE72-3DE2-3BC5-4840-3396EFBF6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1532D-8879-4637-AB0D-AC6E0BFFF6F5}" type="datetimeFigureOut">
              <a:rPr lang="es-ES" smtClean="0"/>
              <a:t>08/02/2023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8E0419-DD13-686C-2E00-F9F3CF2C0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DEA01F-2004-6181-B202-D52AF067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F8B48-78AA-4A7C-A7F2-643C292F16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6653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180332-FCD1-BAED-5641-4E122F39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52070D4-8982-6DE9-0367-A4E40EF910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993266A-7A11-AA8E-D090-3DF35ECBA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E4B5AD-FE15-DC62-53F5-4236F9B99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1532D-8879-4637-AB0D-AC6E0BFFF6F5}" type="datetimeFigureOut">
              <a:rPr lang="es-ES" smtClean="0"/>
              <a:t>08/02/2023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C15E393-F8F9-EAF4-85D9-01B934504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1D3D09E-5D7E-7D32-5526-C1F2F9B42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F8B48-78AA-4A7C-A7F2-643C292F16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0407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6B2155B-2603-9374-53DB-C8CEB671E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F0DF89-DACB-4D0C-9CB5-C1EA86471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B23A18-A536-9693-11D1-B25A10957F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1532D-8879-4637-AB0D-AC6E0BFFF6F5}" type="datetimeFigureOut">
              <a:rPr lang="es-ES" smtClean="0"/>
              <a:t>08/02/2023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97AA02-73FB-46FE-31BC-9BF70F4F45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02E89E-12CA-8808-F446-03150165D8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F8B48-78AA-4A7C-A7F2-643C292F16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3046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2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2.sv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emf"/><Relationship Id="rId5" Type="http://schemas.openxmlformats.org/officeDocument/2006/relationships/image" Target="../media/image24.svg"/><Relationship Id="rId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svg"/><Relationship Id="rId4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svg"/><Relationship Id="rId4" Type="http://schemas.openxmlformats.org/officeDocument/2006/relationships/image" Target="../media/image2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svg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svg"/><Relationship Id="rId4" Type="http://schemas.openxmlformats.org/officeDocument/2006/relationships/image" Target="../media/image3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openxmlformats.org/officeDocument/2006/relationships/image" Target="../media/image36.svg"/><Relationship Id="rId10" Type="http://schemas.microsoft.com/office/2007/relationships/diagramDrawing" Target="../diagrams/drawing1.xml"/><Relationship Id="rId4" Type="http://schemas.openxmlformats.org/officeDocument/2006/relationships/image" Target="../media/image35.png"/><Relationship Id="rId9" Type="http://schemas.openxmlformats.org/officeDocument/2006/relationships/diagramColors" Target="../diagrams/colors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F5FB8027-D337-5FED-91EB-2E50BA35B4C8}"/>
              </a:ext>
            </a:extLst>
          </p:cNvPr>
          <p:cNvSpPr txBox="1">
            <a:spLocks/>
          </p:cNvSpPr>
          <p:nvPr/>
        </p:nvSpPr>
        <p:spPr>
          <a:xfrm>
            <a:off x="3204642" y="2353641"/>
            <a:ext cx="5782716" cy="215071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SISTEMA DE INTEGRIDAD </a:t>
            </a:r>
            <a:br>
              <a:rPr lang="en-US" sz="3600" b="1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</a:br>
            <a:r>
              <a:rPr lang="en-US" sz="3600" b="1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DE LA ADMINISTRACIÓN </a:t>
            </a:r>
            <a:br>
              <a:rPr lang="en-US" sz="3600" b="1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</a:br>
            <a:r>
              <a:rPr lang="en-US" sz="3600" b="1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GENERAL DEL ESTADO</a:t>
            </a:r>
            <a:endParaRPr lang="en-US" sz="3600" b="1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0BEB3B8-F820-C016-A90B-A0EEB68EE5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4538189" y="4416764"/>
            <a:ext cx="3115621" cy="100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115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15188" y="-231223"/>
            <a:ext cx="1409491" cy="1876653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554954F-4B48-6F5D-8512-22159097CA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48312BF2-42F1-2D0F-4EB6-7FA5724EF021}"/>
              </a:ext>
            </a:extLst>
          </p:cNvPr>
          <p:cNvSpPr txBox="1">
            <a:spLocks/>
          </p:cNvSpPr>
          <p:nvPr/>
        </p:nvSpPr>
        <p:spPr>
          <a:xfrm>
            <a:off x="838200" y="391618"/>
            <a:ext cx="10515600" cy="890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CONSTITUCIÓN DEL GT </a:t>
            </a:r>
          </a:p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DE INTEGRIDAD Y ÉTICA PÚBLICAS</a:t>
            </a:r>
            <a:endParaRPr lang="es-ES" sz="2400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8362779-F4C3-54C9-029E-FE445AC91CAC}"/>
              </a:ext>
            </a:extLst>
          </p:cNvPr>
          <p:cNvSpPr txBox="1"/>
          <p:nvPr/>
        </p:nvSpPr>
        <p:spPr>
          <a:xfrm>
            <a:off x="1652490" y="1439017"/>
            <a:ext cx="8887020" cy="6771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Gill Sans " panose="020B0502020104020203" pitchFamily="34" charset="0"/>
              </a:rPr>
              <a:t>RD 799/2005, de 1 de julio, por el que se regulan las IIGGSS de los departamentos ministeriales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200" dirty="0">
                <a:latin typeface="Gill Sans " panose="020B0502020104020203" pitchFamily="34" charset="0"/>
              </a:rPr>
              <a:t>art. 2.h) Examinar actuaciones presuntamente irregulares de los EEPP en el desempeño de sus funciones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200" dirty="0">
                <a:latin typeface="Gill Sans " panose="020B0502020104020203" pitchFamily="34" charset="0"/>
              </a:rPr>
              <a:t>art. 2. j) Promover las actuaciones que favorezcan la integridad  profesional y comportamientos éticos de los EEPP y las organizaciones</a:t>
            </a:r>
            <a:endParaRPr lang="es-ES" sz="1400" dirty="0">
              <a:latin typeface="Gill Sans " panose="020B0502020104020203" pitchFamily="34" charset="0"/>
            </a:endParaRP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B6DE90D4-E13B-F361-ED77-C53EEF7FA1F5}"/>
              </a:ext>
            </a:extLst>
          </p:cNvPr>
          <p:cNvSpPr/>
          <p:nvPr/>
        </p:nvSpPr>
        <p:spPr>
          <a:xfrm>
            <a:off x="518832" y="2242249"/>
            <a:ext cx="11154335" cy="3612452"/>
          </a:xfrm>
          <a:custGeom>
            <a:avLst/>
            <a:gdLst>
              <a:gd name="connsiteX0" fmla="*/ 0 w 11154335"/>
              <a:gd name="connsiteY0" fmla="*/ 602087 h 3612452"/>
              <a:gd name="connsiteX1" fmla="*/ 602087 w 11154335"/>
              <a:gd name="connsiteY1" fmla="*/ 0 h 3612452"/>
              <a:gd name="connsiteX2" fmla="*/ 10552248 w 11154335"/>
              <a:gd name="connsiteY2" fmla="*/ 0 h 3612452"/>
              <a:gd name="connsiteX3" fmla="*/ 11154335 w 11154335"/>
              <a:gd name="connsiteY3" fmla="*/ 602087 h 3612452"/>
              <a:gd name="connsiteX4" fmla="*/ 11154335 w 11154335"/>
              <a:gd name="connsiteY4" fmla="*/ 3010365 h 3612452"/>
              <a:gd name="connsiteX5" fmla="*/ 10552248 w 11154335"/>
              <a:gd name="connsiteY5" fmla="*/ 3612452 h 3612452"/>
              <a:gd name="connsiteX6" fmla="*/ 602087 w 11154335"/>
              <a:gd name="connsiteY6" fmla="*/ 3612452 h 3612452"/>
              <a:gd name="connsiteX7" fmla="*/ 0 w 11154335"/>
              <a:gd name="connsiteY7" fmla="*/ 3010365 h 3612452"/>
              <a:gd name="connsiteX8" fmla="*/ 0 w 11154335"/>
              <a:gd name="connsiteY8" fmla="*/ 602087 h 361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54335" h="3612452" fill="none" extrusionOk="0">
                <a:moveTo>
                  <a:pt x="0" y="602087"/>
                </a:moveTo>
                <a:cubicBezTo>
                  <a:pt x="-38194" y="220598"/>
                  <a:pt x="308298" y="-1022"/>
                  <a:pt x="602087" y="0"/>
                </a:cubicBezTo>
                <a:cubicBezTo>
                  <a:pt x="1980304" y="10759"/>
                  <a:pt x="7311489" y="76909"/>
                  <a:pt x="10552248" y="0"/>
                </a:cubicBezTo>
                <a:cubicBezTo>
                  <a:pt x="10941504" y="19917"/>
                  <a:pt x="11168896" y="318902"/>
                  <a:pt x="11154335" y="602087"/>
                </a:cubicBezTo>
                <a:cubicBezTo>
                  <a:pt x="11115073" y="948820"/>
                  <a:pt x="11049420" y="2539208"/>
                  <a:pt x="11154335" y="3010365"/>
                </a:cubicBezTo>
                <a:cubicBezTo>
                  <a:pt x="11131428" y="3371817"/>
                  <a:pt x="10896014" y="3557856"/>
                  <a:pt x="10552248" y="3612452"/>
                </a:cubicBezTo>
                <a:cubicBezTo>
                  <a:pt x="6925313" y="3468389"/>
                  <a:pt x="5463610" y="3728674"/>
                  <a:pt x="602087" y="3612452"/>
                </a:cubicBezTo>
                <a:cubicBezTo>
                  <a:pt x="267707" y="3620405"/>
                  <a:pt x="13594" y="3329739"/>
                  <a:pt x="0" y="3010365"/>
                </a:cubicBezTo>
                <a:cubicBezTo>
                  <a:pt x="-66146" y="2493776"/>
                  <a:pt x="-62805" y="895993"/>
                  <a:pt x="0" y="602087"/>
                </a:cubicBezTo>
                <a:close/>
              </a:path>
              <a:path w="11154335" h="3612452" stroke="0" extrusionOk="0">
                <a:moveTo>
                  <a:pt x="0" y="602087"/>
                </a:moveTo>
                <a:cubicBezTo>
                  <a:pt x="-18789" y="277540"/>
                  <a:pt x="261479" y="-59594"/>
                  <a:pt x="602087" y="0"/>
                </a:cubicBezTo>
                <a:cubicBezTo>
                  <a:pt x="4385369" y="-53575"/>
                  <a:pt x="7155787" y="-164154"/>
                  <a:pt x="10552248" y="0"/>
                </a:cubicBezTo>
                <a:cubicBezTo>
                  <a:pt x="10886758" y="-34124"/>
                  <a:pt x="11158164" y="281407"/>
                  <a:pt x="11154335" y="602087"/>
                </a:cubicBezTo>
                <a:cubicBezTo>
                  <a:pt x="11021028" y="1600310"/>
                  <a:pt x="11286911" y="2410505"/>
                  <a:pt x="11154335" y="3010365"/>
                </a:cubicBezTo>
                <a:cubicBezTo>
                  <a:pt x="11157894" y="3323296"/>
                  <a:pt x="10912627" y="3617882"/>
                  <a:pt x="10552248" y="3612452"/>
                </a:cubicBezTo>
                <a:cubicBezTo>
                  <a:pt x="7521037" y="3598122"/>
                  <a:pt x="2881390" y="3644183"/>
                  <a:pt x="602087" y="3612452"/>
                </a:cubicBezTo>
                <a:cubicBezTo>
                  <a:pt x="256082" y="3626219"/>
                  <a:pt x="14183" y="3342267"/>
                  <a:pt x="0" y="3010365"/>
                </a:cubicBezTo>
                <a:cubicBezTo>
                  <a:pt x="-18550" y="2585112"/>
                  <a:pt x="117659" y="1155269"/>
                  <a:pt x="0" y="602087"/>
                </a:cubicBezTo>
                <a:close/>
              </a:path>
            </a:pathLst>
          </a:custGeom>
          <a:solidFill>
            <a:srgbClr val="FFEEB7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715846296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s-ES" sz="1200" dirty="0">
              <a:solidFill>
                <a:schemeClr val="tx1"/>
              </a:solidFill>
              <a:latin typeface="Gill Sans " panose="020B0502020104020203" pitchFamily="34" charset="0"/>
            </a:endParaRPr>
          </a:p>
          <a:p>
            <a:pPr algn="ctr"/>
            <a:endParaRPr lang="es-ES" sz="1600" dirty="0">
              <a:solidFill>
                <a:schemeClr val="tx1"/>
              </a:solidFill>
              <a:latin typeface="Gill Sans " panose="020B0502020104020203" pitchFamily="34" charset="0"/>
            </a:endParaRPr>
          </a:p>
          <a:p>
            <a:pPr algn="ctr"/>
            <a:r>
              <a:rPr lang="es-ES" sz="1600" dirty="0">
                <a:solidFill>
                  <a:schemeClr val="tx1"/>
                </a:solidFill>
                <a:latin typeface="Gill Sans " panose="020B0502020104020203" pitchFamily="34" charset="0"/>
              </a:rPr>
              <a:t>(15 marzo 2022)</a:t>
            </a:r>
          </a:p>
          <a:p>
            <a:pPr algn="ctr"/>
            <a:r>
              <a:rPr lang="es-ES" sz="28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  <a:sym typeface="Wingdings" panose="05000000000000000000" pitchFamily="2" charset="2"/>
              </a:rPr>
              <a:t>Acuerdo del </a:t>
            </a:r>
            <a:r>
              <a:rPr lang="es-ES" sz="28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Pleno de la Comisión Coordinadora de las IIGGSS para la creación de un grupo de trabajo sobre integridad y ética públicas </a:t>
            </a:r>
            <a:br>
              <a:rPr lang="es-ES" sz="1200" dirty="0">
                <a:solidFill>
                  <a:schemeClr val="tx1"/>
                </a:solidFill>
                <a:latin typeface="Gill Sans " panose="020B0502020104020203" pitchFamily="34" charset="0"/>
              </a:rPr>
            </a:br>
            <a:endParaRPr lang="es-ES" sz="1200" dirty="0">
              <a:solidFill>
                <a:schemeClr val="tx1"/>
              </a:solidFill>
              <a:latin typeface="Gill Sans " panose="020B0502020104020203" pitchFamily="34" charset="0"/>
            </a:endParaRPr>
          </a:p>
          <a:p>
            <a:pPr algn="ctr"/>
            <a:r>
              <a:rPr lang="es-ES" dirty="0">
                <a:solidFill>
                  <a:schemeClr val="tx1"/>
                </a:solidFill>
                <a:latin typeface="Gill Sans " panose="020B0502020104020203" pitchFamily="34" charset="0"/>
              </a:rPr>
              <a:t>Objetivo </a:t>
            </a:r>
            <a:r>
              <a:rPr lang="es-ES" dirty="0">
                <a:solidFill>
                  <a:schemeClr val="tx1"/>
                </a:solidFill>
                <a:latin typeface="Gill Sans " panose="020B0502020104020203" pitchFamily="34" charset="0"/>
                <a:sym typeface="Wingdings" panose="05000000000000000000" pitchFamily="2" charset="2"/>
              </a:rPr>
              <a:t> Elaborar</a:t>
            </a:r>
            <a:r>
              <a:rPr lang="es-ES" dirty="0">
                <a:solidFill>
                  <a:schemeClr val="tx1"/>
                </a:solidFill>
                <a:latin typeface="Gill Sans " panose="020B0502020104020203" pitchFamily="34" charset="0"/>
              </a:rPr>
              <a:t> un sistema de integridad de la AGE que contenga:</a:t>
            </a:r>
          </a:p>
          <a:p>
            <a:pPr algn="ctr"/>
            <a:endParaRPr lang="es-ES" sz="1200" dirty="0">
              <a:solidFill>
                <a:schemeClr val="tx1"/>
              </a:solidFill>
              <a:latin typeface="Gill Sans " panose="020B0502020104020203" pitchFamily="34" charset="0"/>
            </a:endParaRPr>
          </a:p>
          <a:p>
            <a:pPr algn="ctr"/>
            <a:endParaRPr lang="es-ES" dirty="0">
              <a:solidFill>
                <a:schemeClr val="tx1"/>
              </a:solidFill>
              <a:latin typeface="Gill Sans " panose="020B0502020104020203" pitchFamily="34" charset="0"/>
            </a:endParaRPr>
          </a:p>
          <a:p>
            <a:pPr algn="ctr"/>
            <a:endParaRPr lang="es-ES" dirty="0">
              <a:solidFill>
                <a:schemeClr val="tx1"/>
              </a:solidFill>
              <a:latin typeface="Gill Sans " panose="020B0502020104020203" pitchFamily="34" charset="0"/>
            </a:endParaRPr>
          </a:p>
          <a:p>
            <a:pPr algn="ctr"/>
            <a:endParaRPr lang="es-ES" dirty="0">
              <a:solidFill>
                <a:schemeClr val="tx1"/>
              </a:solidFill>
              <a:latin typeface="Gill Sans " panose="020B0502020104020203" pitchFamily="34" charset="0"/>
            </a:endParaRPr>
          </a:p>
          <a:p>
            <a:pPr algn="ctr"/>
            <a:endParaRPr lang="es-ES" dirty="0">
              <a:solidFill>
                <a:schemeClr val="tx1"/>
              </a:solidFill>
              <a:latin typeface="Gill Sans " panose="020B0502020104020203" pitchFamily="34" charset="0"/>
            </a:endParaRPr>
          </a:p>
          <a:p>
            <a:pPr algn="ctr"/>
            <a:endParaRPr lang="es-ES" dirty="0">
              <a:solidFill>
                <a:schemeClr val="tx1"/>
              </a:solidFill>
              <a:latin typeface="Gill Sans " panose="020B0502020104020203" pitchFamily="34" charset="0"/>
            </a:endParaRPr>
          </a:p>
          <a:p>
            <a:pPr algn="ctr"/>
            <a:endParaRPr lang="es-ES" dirty="0">
              <a:solidFill>
                <a:schemeClr val="tx1"/>
              </a:solidFill>
              <a:latin typeface="Gill Sans " panose="020B0502020104020203" pitchFamily="34" charset="0"/>
            </a:endParaRPr>
          </a:p>
          <a:p>
            <a:pPr algn="ctr"/>
            <a:endParaRPr lang="es-ES" dirty="0">
              <a:solidFill>
                <a:schemeClr val="tx1"/>
              </a:solidFill>
              <a:latin typeface="Gill Sans " panose="020B0502020104020203" pitchFamily="34" charset="0"/>
            </a:endParaRPr>
          </a:p>
          <a:p>
            <a:pPr algn="ctr"/>
            <a:endParaRPr lang="es-ES" dirty="0">
              <a:solidFill>
                <a:schemeClr val="tx1"/>
              </a:solidFill>
              <a:latin typeface="Gill Sans " panose="020B0502020104020203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B3687D4-BB16-2DAA-35EB-641F3CDB7F45}"/>
              </a:ext>
            </a:extLst>
          </p:cNvPr>
          <p:cNvSpPr txBox="1"/>
          <p:nvPr/>
        </p:nvSpPr>
        <p:spPr>
          <a:xfrm>
            <a:off x="6499343" y="4156834"/>
            <a:ext cx="4585693" cy="1358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Protocolo para canales internos de información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Guía de gestión de buzones de ética institucional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Mecanismo de planificación, seguimiento, evaluación y revisión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A3FAACD-F3E5-52C6-E10C-08E175ACC1F7}"/>
              </a:ext>
            </a:extLst>
          </p:cNvPr>
          <p:cNvSpPr txBox="1"/>
          <p:nvPr/>
        </p:nvSpPr>
        <p:spPr>
          <a:xfrm>
            <a:off x="1893723" y="4048475"/>
            <a:ext cx="3790855" cy="1681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Código de buena administración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Código de buen gobierno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Gestión de riesgo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Diseño organizativo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Actividades y medios de formación y difusión</a:t>
            </a:r>
          </a:p>
        </p:txBody>
      </p:sp>
      <p:pic>
        <p:nvPicPr>
          <p:cNvPr id="21" name="Gráfico 20" descr="Apretón de manos contorno">
            <a:extLst>
              <a:ext uri="{FF2B5EF4-FFF2-40B4-BE49-F238E27FC236}">
                <a16:creationId xmlns:a16="http://schemas.microsoft.com/office/drawing/2014/main" id="{9D93C6EA-160F-49B4-ACC7-20D086E196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8764" y="3697667"/>
            <a:ext cx="914400" cy="914400"/>
          </a:xfrm>
          <a:prstGeom prst="rect">
            <a:avLst/>
          </a:prstGeom>
        </p:spPr>
      </p:pic>
      <p:sp>
        <p:nvSpPr>
          <p:cNvPr id="2" name="Elipse 1">
            <a:extLst>
              <a:ext uri="{FF2B5EF4-FFF2-40B4-BE49-F238E27FC236}">
                <a16:creationId xmlns:a16="http://schemas.microsoft.com/office/drawing/2014/main" id="{860E49A3-35F5-7B96-46F5-075F6FB14F88}"/>
              </a:ext>
            </a:extLst>
          </p:cNvPr>
          <p:cNvSpPr/>
          <p:nvPr/>
        </p:nvSpPr>
        <p:spPr>
          <a:xfrm>
            <a:off x="2633701" y="6010993"/>
            <a:ext cx="6929275" cy="50752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s-ES" sz="1600" dirty="0">
                <a:solidFill>
                  <a:schemeClr val="tx1"/>
                </a:solidFill>
                <a:latin typeface="Gill Sans " panose="020B0502020104020203" pitchFamily="34" charset="0"/>
              </a:rPr>
              <a:t>Declaración institucional única para el ámbito de la AGE</a:t>
            </a:r>
          </a:p>
        </p:txBody>
      </p:sp>
    </p:spTree>
    <p:extLst>
      <p:ext uri="{BB962C8B-B14F-4D97-AF65-F5344CB8AC3E}">
        <p14:creationId xmlns:p14="http://schemas.microsoft.com/office/powerpoint/2010/main" val="677416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15188" y="-231223"/>
            <a:ext cx="1409491" cy="1876653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12407C1-58C1-6F04-8915-64988BF630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F0C1E880-A442-CB01-2358-05C8A9B1E3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431442"/>
              </p:ext>
            </p:extLst>
          </p:nvPr>
        </p:nvGraphicFramePr>
        <p:xfrm>
          <a:off x="887430" y="2400117"/>
          <a:ext cx="7110350" cy="4038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32812">
                  <a:extLst>
                    <a:ext uri="{9D8B030D-6E8A-4147-A177-3AD203B41FA5}">
                      <a16:colId xmlns:a16="http://schemas.microsoft.com/office/drawing/2014/main" val="1176948113"/>
                    </a:ext>
                  </a:extLst>
                </a:gridCol>
                <a:gridCol w="1577538">
                  <a:extLst>
                    <a:ext uri="{9D8B030D-6E8A-4147-A177-3AD203B41FA5}">
                      <a16:colId xmlns:a16="http://schemas.microsoft.com/office/drawing/2014/main" val="264995237"/>
                    </a:ext>
                  </a:extLst>
                </a:gridCol>
              </a:tblGrid>
              <a:tr h="368917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MINISTERIO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N.º PARTICIPANTES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42421"/>
                  </a:ext>
                </a:extLst>
              </a:tr>
              <a:tr h="228983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HACIENDA Y FUNCIÓN PÚBLICA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998501"/>
                  </a:ext>
                </a:extLst>
              </a:tr>
              <a:tr h="228983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INDUSTRIA, COMERCIO Y TURISMO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102172"/>
                  </a:ext>
                </a:extLst>
              </a:tr>
              <a:tr h="228983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POLÍTICA TERRITORIAL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8045554"/>
                  </a:ext>
                </a:extLst>
              </a:tr>
              <a:tr h="228983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TRANSICIÓN ECOLÓGICA Y RETO DEMOGRÁFICO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397417"/>
                  </a:ext>
                </a:extLst>
              </a:tr>
              <a:tr h="228983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TRANSPORTES, MOVILIDAD Y AGENDA URBANA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E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819101"/>
                  </a:ext>
                </a:extLst>
              </a:tr>
              <a:tr h="228983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JUSTICIA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030731"/>
                  </a:ext>
                </a:extLst>
              </a:tr>
              <a:tr h="228983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CULTURA Y DEPORTE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6914349"/>
                  </a:ext>
                </a:extLst>
              </a:tr>
              <a:tr h="235218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PRESIDENCIA, RELACIONES CON LAS CORTES Y MEMORIA DEMOCRÁTICA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268363"/>
                  </a:ext>
                </a:extLst>
              </a:tr>
              <a:tr h="228983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AGRICULTURA, PESCA Y ALIMENTACIÓN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188289"/>
                  </a:ext>
                </a:extLst>
              </a:tr>
              <a:tr h="228983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CIENCIA E INNOVACIÓN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013026"/>
                  </a:ext>
                </a:extLst>
              </a:tr>
              <a:tr h="228983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INTERIOR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442398"/>
                  </a:ext>
                </a:extLst>
              </a:tr>
              <a:tr h="228983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ASUNTOS ECONÓMICOS Y TRANSFORMACIÓN DIGITAL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363402"/>
                  </a:ext>
                </a:extLst>
              </a:tr>
              <a:tr h="228983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CONSUMO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189555"/>
                  </a:ext>
                </a:extLst>
              </a:tr>
              <a:tr h="228983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DEFENSA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928770"/>
                  </a:ext>
                </a:extLst>
              </a:tr>
              <a:tr h="228983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EDUCACIÓN Y FORMACIÓN PROFESIONAL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40274"/>
                  </a:ext>
                </a:extLst>
              </a:tr>
              <a:tr h="228983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SANIDAD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1799968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0AF8C3B8-1EB6-8116-C002-99D0AE7688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163063"/>
              </p:ext>
            </p:extLst>
          </p:nvPr>
        </p:nvGraphicFramePr>
        <p:xfrm>
          <a:off x="8422782" y="2400117"/>
          <a:ext cx="3023747" cy="15563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2864">
                  <a:extLst>
                    <a:ext uri="{9D8B030D-6E8A-4147-A177-3AD203B41FA5}">
                      <a16:colId xmlns:a16="http://schemas.microsoft.com/office/drawing/2014/main" val="3540949933"/>
                    </a:ext>
                  </a:extLst>
                </a:gridCol>
                <a:gridCol w="1420883">
                  <a:extLst>
                    <a:ext uri="{9D8B030D-6E8A-4147-A177-3AD203B41FA5}">
                      <a16:colId xmlns:a16="http://schemas.microsoft.com/office/drawing/2014/main" val="1360445944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COLABORADORES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N.º PARTICIPANTES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8009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just"/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SNCA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611117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just"/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AEAT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919906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just"/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GABINETE SEFP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10432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just"/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OCI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24649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just"/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DG FUNCIÓN PÚBLICA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0949333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just"/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INAP 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16418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just"/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ABOGACÍA DEL ESTADO 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2213505"/>
                  </a:ext>
                </a:extLst>
              </a:tr>
            </a:tbl>
          </a:graphicData>
        </a:graphic>
      </p:graphicFrame>
      <p:sp>
        <p:nvSpPr>
          <p:cNvPr id="9" name="Título 1">
            <a:extLst>
              <a:ext uri="{FF2B5EF4-FFF2-40B4-BE49-F238E27FC236}">
                <a16:creationId xmlns:a16="http://schemas.microsoft.com/office/drawing/2014/main" id="{949E03EC-3AE8-06C8-EE82-58BF0DC959EF}"/>
              </a:ext>
            </a:extLst>
          </p:cNvPr>
          <p:cNvSpPr txBox="1">
            <a:spLocks/>
          </p:cNvSpPr>
          <p:nvPr/>
        </p:nvSpPr>
        <p:spPr>
          <a:xfrm>
            <a:off x="838200" y="391618"/>
            <a:ext cx="10515600" cy="890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CONSTITUCIÓN DEL GT </a:t>
            </a:r>
          </a:p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DE INTEGRIDAD Y ÉTICA PÚBLICAS</a:t>
            </a:r>
            <a:endParaRPr lang="es-ES" sz="2400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  <p:pic>
        <p:nvPicPr>
          <p:cNvPr id="13" name="Gráfico 12" descr="Lluvia de ideas de grupo contorno">
            <a:extLst>
              <a:ext uri="{FF2B5EF4-FFF2-40B4-BE49-F238E27FC236}">
                <a16:creationId xmlns:a16="http://schemas.microsoft.com/office/drawing/2014/main" id="{2DD47E55-8EC5-113E-BB44-AEF533AB7A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87048" y="1241402"/>
            <a:ext cx="914400" cy="914400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D1BCF507-7824-DEB1-7B1A-3FF3A7B14244}"/>
              </a:ext>
            </a:extLst>
          </p:cNvPr>
          <p:cNvSpPr txBox="1"/>
          <p:nvPr/>
        </p:nvSpPr>
        <p:spPr>
          <a:xfrm>
            <a:off x="2237493" y="1424099"/>
            <a:ext cx="7592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92175">
              <a:tabLst>
                <a:tab pos="720725" algn="l"/>
              </a:tabLst>
            </a:pPr>
            <a:r>
              <a:rPr lang="es-E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Composición del GT + Coordinación</a:t>
            </a:r>
          </a:p>
        </p:txBody>
      </p:sp>
      <p:sp>
        <p:nvSpPr>
          <p:cNvPr id="2" name="Estrella: 24 puntas 1">
            <a:extLst>
              <a:ext uri="{FF2B5EF4-FFF2-40B4-BE49-F238E27FC236}">
                <a16:creationId xmlns:a16="http://schemas.microsoft.com/office/drawing/2014/main" id="{33DBCDC7-D612-2EB1-9789-2B10F4A7F760}"/>
              </a:ext>
            </a:extLst>
          </p:cNvPr>
          <p:cNvSpPr/>
          <p:nvPr/>
        </p:nvSpPr>
        <p:spPr>
          <a:xfrm>
            <a:off x="9725063" y="4210049"/>
            <a:ext cx="2067689" cy="1961026"/>
          </a:xfrm>
          <a:prstGeom prst="star24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600" dirty="0">
                <a:solidFill>
                  <a:schemeClr val="accent1"/>
                </a:solidFill>
              </a:rPr>
              <a:t>55</a:t>
            </a:r>
          </a:p>
        </p:txBody>
      </p:sp>
    </p:spTree>
    <p:extLst>
      <p:ext uri="{BB962C8B-B14F-4D97-AF65-F5344CB8AC3E}">
        <p14:creationId xmlns:p14="http://schemas.microsoft.com/office/powerpoint/2010/main" val="3873008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15188" y="-231223"/>
            <a:ext cx="1409491" cy="1876653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12407C1-58C1-6F04-8915-64988BF630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949E03EC-3AE8-06C8-EE82-58BF0DC959EF}"/>
              </a:ext>
            </a:extLst>
          </p:cNvPr>
          <p:cNvSpPr txBox="1">
            <a:spLocks/>
          </p:cNvSpPr>
          <p:nvPr/>
        </p:nvSpPr>
        <p:spPr>
          <a:xfrm>
            <a:off x="838200" y="391618"/>
            <a:ext cx="10515600" cy="890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CONSTITUCIÓN DEL GT </a:t>
            </a:r>
          </a:p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DE INTEGRIDAD Y ÉTICA PÚBLICAS</a:t>
            </a:r>
            <a:endParaRPr lang="es-ES" sz="2400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110F05A-E954-675E-F73E-A255DA354B25}"/>
              </a:ext>
            </a:extLst>
          </p:cNvPr>
          <p:cNvSpPr txBox="1"/>
          <p:nvPr/>
        </p:nvSpPr>
        <p:spPr>
          <a:xfrm>
            <a:off x="2088951" y="1329359"/>
            <a:ext cx="7836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92175">
              <a:tabLst>
                <a:tab pos="720725" algn="l"/>
              </a:tabLst>
            </a:pPr>
            <a:r>
              <a:rPr lang="es-E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Sistemática de trabajo y cronología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BCC78AC-E315-9D87-6832-07CD508379C8}"/>
              </a:ext>
            </a:extLst>
          </p:cNvPr>
          <p:cNvSpPr txBox="1"/>
          <p:nvPr/>
        </p:nvSpPr>
        <p:spPr>
          <a:xfrm>
            <a:off x="2661349" y="1867034"/>
            <a:ext cx="8770421" cy="655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ts val="2160"/>
              </a:lnSpc>
              <a:buFont typeface="Courier New" panose="02070309020205020404" pitchFamily="49" charset="0"/>
              <a:buChar char="o"/>
            </a:pPr>
            <a:r>
              <a:rPr lang="es-ES" dirty="0"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Ejercicio colaborativo fruto de la reflexión colectiva </a:t>
            </a:r>
          </a:p>
          <a:p>
            <a:pPr marL="342900" lvl="0" indent="-342900" algn="just">
              <a:lnSpc>
                <a:spcPts val="2160"/>
              </a:lnSpc>
              <a:buFont typeface="Courier New" panose="02070309020205020404" pitchFamily="49" charset="0"/>
              <a:buChar char="o"/>
            </a:pPr>
            <a:r>
              <a:rPr lang="es-ES" b="1" dirty="0"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Reuniones periódicas </a:t>
            </a:r>
            <a:r>
              <a:rPr lang="es-ES" dirty="0"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presentar un doc. </a:t>
            </a:r>
            <a:r>
              <a:rPr lang="es-ES" dirty="0"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s-ES" dirty="0"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pieza </a:t>
            </a:r>
            <a:r>
              <a:rPr lang="es-ES" dirty="0"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s-ES" dirty="0"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Sistema (</a:t>
            </a:r>
            <a:r>
              <a:rPr lang="es-ES" dirty="0">
                <a:solidFill>
                  <a:srgbClr val="C00000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plazo 1 julio 2022</a:t>
            </a:r>
            <a:r>
              <a:rPr lang="es-ES" dirty="0"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ES" dirty="0">
              <a:solidFill>
                <a:srgbClr val="FFC000"/>
              </a:solidFill>
              <a:effectLst/>
              <a:latin typeface="Gill Sans 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Gráfico 10" descr="reloj de arena 90% contorno">
            <a:extLst>
              <a:ext uri="{FF2B5EF4-FFF2-40B4-BE49-F238E27FC236}">
                <a16:creationId xmlns:a16="http://schemas.microsoft.com/office/drawing/2014/main" id="{15053377-8884-C256-6C98-3C932A0B28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31751" y="1201666"/>
            <a:ext cx="914400" cy="914400"/>
          </a:xfrm>
          <a:prstGeom prst="rect">
            <a:avLst/>
          </a:prstGeom>
        </p:spPr>
      </p:pic>
      <p:sp>
        <p:nvSpPr>
          <p:cNvPr id="17" name="Globo: flecha derecha 16">
            <a:extLst>
              <a:ext uri="{FF2B5EF4-FFF2-40B4-BE49-F238E27FC236}">
                <a16:creationId xmlns:a16="http://schemas.microsoft.com/office/drawing/2014/main" id="{501D2B90-4A82-72D4-99ED-D4C35DB56451}"/>
              </a:ext>
            </a:extLst>
          </p:cNvPr>
          <p:cNvSpPr/>
          <p:nvPr/>
        </p:nvSpPr>
        <p:spPr>
          <a:xfrm>
            <a:off x="482895" y="2511132"/>
            <a:ext cx="3447779" cy="250106"/>
          </a:xfrm>
          <a:prstGeom prst="rightArrow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ysClr val="windowText" lastClr="000000"/>
                </a:solidFill>
                <a:latin typeface="Gill Sans " panose="020B0502020104020203" pitchFamily="34" charset="0"/>
              </a:rPr>
              <a:t>25 abril 2022</a:t>
            </a: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6DAE1E8C-42A2-17F2-FED2-4FBE7EEDC51F}"/>
              </a:ext>
            </a:extLst>
          </p:cNvPr>
          <p:cNvSpPr/>
          <p:nvPr/>
        </p:nvSpPr>
        <p:spPr>
          <a:xfrm>
            <a:off x="4080714" y="2505132"/>
            <a:ext cx="7882259" cy="43471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es-ES" sz="14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1ª reunión</a:t>
            </a:r>
            <a:r>
              <a:rPr lang="es-ES" sz="14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sz="14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Coordinación desde DGGP a través de inspectores de servicios </a:t>
            </a:r>
          </a:p>
        </p:txBody>
      </p:sp>
      <p:sp>
        <p:nvSpPr>
          <p:cNvPr id="19" name="Globo: flecha derecha 18">
            <a:extLst>
              <a:ext uri="{FF2B5EF4-FFF2-40B4-BE49-F238E27FC236}">
                <a16:creationId xmlns:a16="http://schemas.microsoft.com/office/drawing/2014/main" id="{79D7483F-56CD-71DE-49A4-B4645F6D0AE3}"/>
              </a:ext>
            </a:extLst>
          </p:cNvPr>
          <p:cNvSpPr/>
          <p:nvPr/>
        </p:nvSpPr>
        <p:spPr>
          <a:xfrm>
            <a:off x="877864" y="3596145"/>
            <a:ext cx="3447779" cy="250106"/>
          </a:xfrm>
          <a:prstGeom prst="rightArrowCallou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ysClr val="windowText" lastClr="000000"/>
                </a:solidFill>
                <a:latin typeface="Gill Sans " panose="020B0502020104020203" pitchFamily="34" charset="0"/>
              </a:rPr>
              <a:t>1-14 julio 2022</a:t>
            </a:r>
          </a:p>
        </p:txBody>
      </p:sp>
      <p:sp>
        <p:nvSpPr>
          <p:cNvPr id="21" name="Globo: flecha derecha 20">
            <a:extLst>
              <a:ext uri="{FF2B5EF4-FFF2-40B4-BE49-F238E27FC236}">
                <a16:creationId xmlns:a16="http://schemas.microsoft.com/office/drawing/2014/main" id="{0975341B-E363-8957-E4D0-0B227E63CF3B}"/>
              </a:ext>
            </a:extLst>
          </p:cNvPr>
          <p:cNvSpPr/>
          <p:nvPr/>
        </p:nvSpPr>
        <p:spPr>
          <a:xfrm>
            <a:off x="1330430" y="5148053"/>
            <a:ext cx="3447779" cy="250106"/>
          </a:xfrm>
          <a:prstGeom prst="rightArrow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ysClr val="windowText" lastClr="000000"/>
                </a:solidFill>
                <a:latin typeface="Gill Sans " panose="020B0502020104020203" pitchFamily="34" charset="0"/>
              </a:rPr>
              <a:t>21 julio 2022</a:t>
            </a:r>
          </a:p>
        </p:txBody>
      </p:sp>
      <p:sp>
        <p:nvSpPr>
          <p:cNvPr id="22" name="Globo: flecha derecha 21">
            <a:extLst>
              <a:ext uri="{FF2B5EF4-FFF2-40B4-BE49-F238E27FC236}">
                <a16:creationId xmlns:a16="http://schemas.microsoft.com/office/drawing/2014/main" id="{04E19A23-84DC-2DC1-B8E6-08554C0EF8C8}"/>
              </a:ext>
            </a:extLst>
          </p:cNvPr>
          <p:cNvSpPr/>
          <p:nvPr/>
        </p:nvSpPr>
        <p:spPr>
          <a:xfrm>
            <a:off x="1187556" y="4606704"/>
            <a:ext cx="3447779" cy="250106"/>
          </a:xfrm>
          <a:prstGeom prst="rightArrow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ysClr val="windowText" lastClr="000000"/>
                </a:solidFill>
                <a:latin typeface="Gill Sans " panose="020B0502020104020203" pitchFamily="34" charset="0"/>
              </a:rPr>
              <a:t>18 julio 2022</a:t>
            </a:r>
          </a:p>
        </p:txBody>
      </p:sp>
      <p:sp>
        <p:nvSpPr>
          <p:cNvPr id="23" name="Globo: flecha derecha 22">
            <a:extLst>
              <a:ext uri="{FF2B5EF4-FFF2-40B4-BE49-F238E27FC236}">
                <a16:creationId xmlns:a16="http://schemas.microsoft.com/office/drawing/2014/main" id="{F9B8F327-B4D8-7FEC-2166-64C62E3686BD}"/>
              </a:ext>
            </a:extLst>
          </p:cNvPr>
          <p:cNvSpPr/>
          <p:nvPr/>
        </p:nvSpPr>
        <p:spPr>
          <a:xfrm>
            <a:off x="1020739" y="4091063"/>
            <a:ext cx="3447779" cy="250106"/>
          </a:xfrm>
          <a:prstGeom prst="rightArrow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ysClr val="windowText" lastClr="000000"/>
                </a:solidFill>
                <a:latin typeface="Gill Sans " panose="020B0502020104020203" pitchFamily="34" charset="0"/>
              </a:rPr>
              <a:t>15 julio 2022</a:t>
            </a:r>
          </a:p>
        </p:txBody>
      </p:sp>
      <p:sp>
        <p:nvSpPr>
          <p:cNvPr id="24" name="Globo: flecha derecha 23">
            <a:extLst>
              <a:ext uri="{FF2B5EF4-FFF2-40B4-BE49-F238E27FC236}">
                <a16:creationId xmlns:a16="http://schemas.microsoft.com/office/drawing/2014/main" id="{4580AAEE-D1F3-DA83-6441-765F50500AD3}"/>
              </a:ext>
            </a:extLst>
          </p:cNvPr>
          <p:cNvSpPr/>
          <p:nvPr/>
        </p:nvSpPr>
        <p:spPr>
          <a:xfrm>
            <a:off x="632935" y="3055705"/>
            <a:ext cx="3447779" cy="250106"/>
          </a:xfrm>
          <a:prstGeom prst="rightArrow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ysClr val="windowText" lastClr="000000"/>
                </a:solidFill>
                <a:latin typeface="Gill Sans " panose="020B0502020104020203" pitchFamily="34" charset="0"/>
              </a:rPr>
              <a:t>8 junio 2022</a:t>
            </a:r>
          </a:p>
        </p:txBody>
      </p:sp>
      <p:sp>
        <p:nvSpPr>
          <p:cNvPr id="26" name="Rectángulo: esquinas redondeadas 25">
            <a:extLst>
              <a:ext uri="{FF2B5EF4-FFF2-40B4-BE49-F238E27FC236}">
                <a16:creationId xmlns:a16="http://schemas.microsoft.com/office/drawing/2014/main" id="{D67E898A-8E4D-9AD3-89A7-916702C3D310}"/>
              </a:ext>
            </a:extLst>
          </p:cNvPr>
          <p:cNvSpPr/>
          <p:nvPr/>
        </p:nvSpPr>
        <p:spPr>
          <a:xfrm>
            <a:off x="4670387" y="4550222"/>
            <a:ext cx="7188884" cy="4377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1ª </a:t>
            </a:r>
            <a:r>
              <a:rPr lang="es-ES" sz="14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versión del doc. </a:t>
            </a:r>
            <a:r>
              <a:rPr lang="es-ES" sz="14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Reunión de análisis entre </a:t>
            </a:r>
            <a:r>
              <a:rPr lang="es-ES" sz="14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DGGP, DGFP y OCI + incorporación de sus comentarios</a:t>
            </a:r>
          </a:p>
        </p:txBody>
      </p:sp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9FBF35A2-2D4F-B243-3551-07715D7EC42C}"/>
              </a:ext>
            </a:extLst>
          </p:cNvPr>
          <p:cNvSpPr/>
          <p:nvPr/>
        </p:nvSpPr>
        <p:spPr>
          <a:xfrm>
            <a:off x="4220659" y="3006050"/>
            <a:ext cx="7745745" cy="4377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es-ES" sz="14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Puesta en común de avances + aspectos relevantes para desarrollo de trabajos</a:t>
            </a:r>
          </a:p>
        </p:txBody>
      </p: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3AA8A487-DAE7-3AB0-F13F-386AF220F28E}"/>
              </a:ext>
            </a:extLst>
          </p:cNvPr>
          <p:cNvSpPr/>
          <p:nvPr/>
        </p:nvSpPr>
        <p:spPr>
          <a:xfrm>
            <a:off x="4527512" y="4033735"/>
            <a:ext cx="7331759" cy="4377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DGGP </a:t>
            </a: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Integración de </a:t>
            </a:r>
            <a:r>
              <a:rPr lang="es-ES" sz="14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piezas en doc. </a:t>
            </a: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lang="es-ES" sz="14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nico + incorporación de comentarios recibidos en reuniones</a:t>
            </a:r>
          </a:p>
        </p:txBody>
      </p:sp>
      <p:sp>
        <p:nvSpPr>
          <p:cNvPr id="29" name="Rectángulo: esquinas redondeadas 28">
            <a:extLst>
              <a:ext uri="{FF2B5EF4-FFF2-40B4-BE49-F238E27FC236}">
                <a16:creationId xmlns:a16="http://schemas.microsoft.com/office/drawing/2014/main" id="{433E7219-D23F-08A4-3D91-10DB8DDE6987}"/>
              </a:ext>
            </a:extLst>
          </p:cNvPr>
          <p:cNvSpPr/>
          <p:nvPr/>
        </p:nvSpPr>
        <p:spPr>
          <a:xfrm>
            <a:off x="4379952" y="3530824"/>
            <a:ext cx="7479319" cy="4377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s-ES" sz="14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euniones bilaterales con subgrupos tras finalización de trabajos</a:t>
            </a:r>
          </a:p>
        </p:txBody>
      </p:sp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2FDC12DD-1378-9BCC-078F-7DAA66EF3071}"/>
              </a:ext>
            </a:extLst>
          </p:cNvPr>
          <p:cNvSpPr/>
          <p:nvPr/>
        </p:nvSpPr>
        <p:spPr>
          <a:xfrm>
            <a:off x="4839346" y="5067517"/>
            <a:ext cx="7019925" cy="4377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es-ES" sz="14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Remisión borrador proyecto + anexo a IIGGSS</a:t>
            </a:r>
            <a:r>
              <a:rPr lang="es-ES" sz="14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(plazo observaciones. interna</a:t>
            </a: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 30 septiembre)  </a:t>
            </a:r>
            <a:r>
              <a:rPr lang="es-ES" sz="14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Análisis + incorporación de aceptadas</a:t>
            </a:r>
          </a:p>
        </p:txBody>
      </p:sp>
      <p:sp>
        <p:nvSpPr>
          <p:cNvPr id="31" name="Globo: flecha derecha 30">
            <a:extLst>
              <a:ext uri="{FF2B5EF4-FFF2-40B4-BE49-F238E27FC236}">
                <a16:creationId xmlns:a16="http://schemas.microsoft.com/office/drawing/2014/main" id="{1E789DFF-C027-6E00-4DAD-C2F0A17BDE17}"/>
              </a:ext>
            </a:extLst>
          </p:cNvPr>
          <p:cNvSpPr/>
          <p:nvPr/>
        </p:nvSpPr>
        <p:spPr>
          <a:xfrm>
            <a:off x="1609995" y="6216112"/>
            <a:ext cx="3447779" cy="250106"/>
          </a:xfrm>
          <a:prstGeom prst="rightArrowCallou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ysClr val="windowText" lastClr="000000"/>
                </a:solidFill>
                <a:latin typeface="Gill Sans " panose="020B0502020104020203" pitchFamily="34" charset="0"/>
              </a:rPr>
              <a:t>22 diciembre 2022</a:t>
            </a:r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AD2EF5FB-0ECB-0E28-C8CE-BC98B097A063}"/>
              </a:ext>
            </a:extLst>
          </p:cNvPr>
          <p:cNvSpPr/>
          <p:nvPr/>
        </p:nvSpPr>
        <p:spPr>
          <a:xfrm>
            <a:off x="5193436" y="6141348"/>
            <a:ext cx="6674713" cy="4377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Remisión borrador v.2 a IIGGSS, GT, </a:t>
            </a:r>
            <a:r>
              <a:rPr lang="es-ES" sz="14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OCI, DGFP, SNCA, INAP y Gabinetes Técnicos de Subsecretarios</a:t>
            </a:r>
          </a:p>
        </p:txBody>
      </p:sp>
      <p:sp>
        <p:nvSpPr>
          <p:cNvPr id="2" name="Globo: flecha derecha 1">
            <a:extLst>
              <a:ext uri="{FF2B5EF4-FFF2-40B4-BE49-F238E27FC236}">
                <a16:creationId xmlns:a16="http://schemas.microsoft.com/office/drawing/2014/main" id="{6626CDEB-0E8C-2B8C-AE11-4F7B943FA643}"/>
              </a:ext>
            </a:extLst>
          </p:cNvPr>
          <p:cNvSpPr/>
          <p:nvPr/>
        </p:nvSpPr>
        <p:spPr>
          <a:xfrm>
            <a:off x="1451385" y="5657148"/>
            <a:ext cx="3335703" cy="250106"/>
          </a:xfrm>
          <a:prstGeom prst="rightArrow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ysClr val="windowText" lastClr="000000"/>
                </a:solidFill>
                <a:latin typeface="Gill Sans " panose="020B0502020104020203" pitchFamily="34" charset="0"/>
              </a:rPr>
              <a:t>29 julio 2022</a:t>
            </a: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DF74E1A-3B6D-31E9-8E23-9F5F070CEAB3}"/>
              </a:ext>
            </a:extLst>
          </p:cNvPr>
          <p:cNvSpPr/>
          <p:nvPr/>
        </p:nvSpPr>
        <p:spPr>
          <a:xfrm>
            <a:off x="5076420" y="5576612"/>
            <a:ext cx="6791730" cy="4377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Presentación del SIAGE en </a:t>
            </a:r>
            <a:r>
              <a:rPr lang="es-ES" sz="1400" dirty="0" err="1">
                <a:solidFill>
                  <a:schemeClr val="tx1"/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lla</a:t>
            </a: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Comisión Coordinadora de IGS</a:t>
            </a:r>
            <a:endParaRPr lang="es-ES" sz="1400" dirty="0">
              <a:solidFill>
                <a:schemeClr val="tx1"/>
              </a:solidFill>
              <a:effectLst/>
              <a:latin typeface="Gill Sans 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271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15188" y="-231223"/>
            <a:ext cx="1409491" cy="1876653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6F714C5-CB7F-85EE-22BF-8AAF9AC6F48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A9297F13-2E0A-3C57-CECC-6E245E43111C}"/>
              </a:ext>
            </a:extLst>
          </p:cNvPr>
          <p:cNvSpPr txBox="1">
            <a:spLocks/>
          </p:cNvSpPr>
          <p:nvPr/>
        </p:nvSpPr>
        <p:spPr>
          <a:xfrm>
            <a:off x="838200" y="391618"/>
            <a:ext cx="10515600" cy="890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ELEMENTOS DEL SIAGE</a:t>
            </a:r>
            <a:endParaRPr lang="es-ES" sz="2400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  <p:pic>
        <p:nvPicPr>
          <p:cNvPr id="17" name="Gráfico 16" descr="Piezas de rompecabezas contorno">
            <a:extLst>
              <a:ext uri="{FF2B5EF4-FFF2-40B4-BE49-F238E27FC236}">
                <a16:creationId xmlns:a16="http://schemas.microsoft.com/office/drawing/2014/main" id="{D705CE01-7848-7449-F3E6-706AD6F43C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38798" y="1133875"/>
            <a:ext cx="914400" cy="914400"/>
          </a:xfrm>
          <a:prstGeom prst="rect">
            <a:avLst/>
          </a:prstGeom>
        </p:spPr>
      </p:pic>
      <p:sp>
        <p:nvSpPr>
          <p:cNvPr id="29" name="Paralelogramo 28">
            <a:extLst>
              <a:ext uri="{FF2B5EF4-FFF2-40B4-BE49-F238E27FC236}">
                <a16:creationId xmlns:a16="http://schemas.microsoft.com/office/drawing/2014/main" id="{DF795FB3-C0C1-2FA4-B7BD-10AD2490FD06}"/>
              </a:ext>
            </a:extLst>
          </p:cNvPr>
          <p:cNvSpPr/>
          <p:nvPr/>
        </p:nvSpPr>
        <p:spPr>
          <a:xfrm>
            <a:off x="8562569" y="3889256"/>
            <a:ext cx="3066019" cy="1508063"/>
          </a:xfrm>
          <a:prstGeom prst="parallelogram">
            <a:avLst/>
          </a:prstGeom>
          <a:solidFill>
            <a:srgbClr val="213C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Gill Sans " panose="020B0502020104020203" pitchFamily="34" charset="0"/>
              </a:rPr>
              <a:t>8. Mecanismos de planificación, seguimiento, evaluación y revisión del SIAGE</a:t>
            </a:r>
          </a:p>
        </p:txBody>
      </p:sp>
      <p:sp>
        <p:nvSpPr>
          <p:cNvPr id="30" name="Paralelogramo 29">
            <a:extLst>
              <a:ext uri="{FF2B5EF4-FFF2-40B4-BE49-F238E27FC236}">
                <a16:creationId xmlns:a16="http://schemas.microsoft.com/office/drawing/2014/main" id="{5AFE3714-7D51-BF24-7BE7-DF7056A18771}"/>
              </a:ext>
            </a:extLst>
          </p:cNvPr>
          <p:cNvSpPr/>
          <p:nvPr/>
        </p:nvSpPr>
        <p:spPr>
          <a:xfrm>
            <a:off x="263036" y="2186717"/>
            <a:ext cx="3066019" cy="1499424"/>
          </a:xfrm>
          <a:prstGeom prst="parallelogram">
            <a:avLst/>
          </a:prstGeom>
          <a:solidFill>
            <a:srgbClr val="DCE5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Gill Sans " panose="020B0502020104020203" pitchFamily="34" charset="0"/>
              </a:rPr>
              <a:t>1. Código de buena administración</a:t>
            </a:r>
          </a:p>
        </p:txBody>
      </p:sp>
      <p:sp>
        <p:nvSpPr>
          <p:cNvPr id="31" name="Paralelogramo 30">
            <a:extLst>
              <a:ext uri="{FF2B5EF4-FFF2-40B4-BE49-F238E27FC236}">
                <a16:creationId xmlns:a16="http://schemas.microsoft.com/office/drawing/2014/main" id="{32027398-2117-C1A5-7DDB-629233B8A1B9}"/>
              </a:ext>
            </a:extLst>
          </p:cNvPr>
          <p:cNvSpPr/>
          <p:nvPr/>
        </p:nvSpPr>
        <p:spPr>
          <a:xfrm>
            <a:off x="3035047" y="2200262"/>
            <a:ext cx="3060953" cy="1499425"/>
          </a:xfrm>
          <a:prstGeom prst="parallelogram">
            <a:avLst/>
          </a:prstGeom>
          <a:solidFill>
            <a:srgbClr val="C8D6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Gill Sans " panose="020B0502020104020203" pitchFamily="34" charset="0"/>
              </a:rPr>
              <a:t>2. Código de buen gobierno</a:t>
            </a:r>
          </a:p>
        </p:txBody>
      </p:sp>
      <p:sp>
        <p:nvSpPr>
          <p:cNvPr id="32" name="Paralelogramo 31">
            <a:extLst>
              <a:ext uri="{FF2B5EF4-FFF2-40B4-BE49-F238E27FC236}">
                <a16:creationId xmlns:a16="http://schemas.microsoft.com/office/drawing/2014/main" id="{318EF29B-70D6-DDE2-F2D6-AC6D0C297291}"/>
              </a:ext>
            </a:extLst>
          </p:cNvPr>
          <p:cNvSpPr/>
          <p:nvPr/>
        </p:nvSpPr>
        <p:spPr>
          <a:xfrm>
            <a:off x="5795626" y="2214699"/>
            <a:ext cx="3066019" cy="1499424"/>
          </a:xfrm>
          <a:prstGeom prst="parallelogram">
            <a:avLst/>
          </a:prstGeom>
          <a:solidFill>
            <a:srgbClr val="A9BE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Gill Sans " panose="020B0502020104020203" pitchFamily="34" charset="0"/>
              </a:rPr>
              <a:t>3. Gestión del riesgo de integridad</a:t>
            </a:r>
          </a:p>
        </p:txBody>
      </p:sp>
      <p:sp>
        <p:nvSpPr>
          <p:cNvPr id="33" name="Paralelogramo 32">
            <a:extLst>
              <a:ext uri="{FF2B5EF4-FFF2-40B4-BE49-F238E27FC236}">
                <a16:creationId xmlns:a16="http://schemas.microsoft.com/office/drawing/2014/main" id="{D083103F-B7AF-5C54-5A7A-0F63888500F1}"/>
              </a:ext>
            </a:extLst>
          </p:cNvPr>
          <p:cNvSpPr/>
          <p:nvPr/>
        </p:nvSpPr>
        <p:spPr>
          <a:xfrm>
            <a:off x="8562951" y="2214490"/>
            <a:ext cx="3066019" cy="1508063"/>
          </a:xfrm>
          <a:prstGeom prst="parallelogram">
            <a:avLst/>
          </a:prstGeom>
          <a:solidFill>
            <a:srgbClr val="81A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Gill Sans " panose="020B0502020104020203" pitchFamily="34" charset="0"/>
              </a:rPr>
              <a:t>4. Diseño organizativo del SIAGE</a:t>
            </a:r>
          </a:p>
        </p:txBody>
      </p:sp>
      <p:sp>
        <p:nvSpPr>
          <p:cNvPr id="34" name="Paralelogramo 33">
            <a:extLst>
              <a:ext uri="{FF2B5EF4-FFF2-40B4-BE49-F238E27FC236}">
                <a16:creationId xmlns:a16="http://schemas.microsoft.com/office/drawing/2014/main" id="{AAA91805-82E1-D576-5B9B-069C4014C73E}"/>
              </a:ext>
            </a:extLst>
          </p:cNvPr>
          <p:cNvSpPr/>
          <p:nvPr/>
        </p:nvSpPr>
        <p:spPr>
          <a:xfrm>
            <a:off x="263036" y="3884648"/>
            <a:ext cx="3066019" cy="1499425"/>
          </a:xfrm>
          <a:prstGeom prst="parallelogram">
            <a:avLst/>
          </a:prstGeom>
          <a:solidFill>
            <a:srgbClr val="547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Gill Sans " panose="020B0502020104020203" pitchFamily="34" charset="0"/>
              </a:rPr>
              <a:t>5. Actividades y medios de formación y difusión</a:t>
            </a:r>
          </a:p>
        </p:txBody>
      </p:sp>
      <p:sp>
        <p:nvSpPr>
          <p:cNvPr id="35" name="Paralelogramo 34">
            <a:extLst>
              <a:ext uri="{FF2B5EF4-FFF2-40B4-BE49-F238E27FC236}">
                <a16:creationId xmlns:a16="http://schemas.microsoft.com/office/drawing/2014/main" id="{F3AF68A1-12CE-5325-06FC-8202FF5E626C}"/>
              </a:ext>
            </a:extLst>
          </p:cNvPr>
          <p:cNvSpPr/>
          <p:nvPr/>
        </p:nvSpPr>
        <p:spPr>
          <a:xfrm>
            <a:off x="3035047" y="3894253"/>
            <a:ext cx="3060952" cy="1499424"/>
          </a:xfrm>
          <a:prstGeom prst="parallelogram">
            <a:avLst/>
          </a:prstGeom>
          <a:solidFill>
            <a:srgbClr val="3765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Gill Sans " panose="020B0502020104020203" pitchFamily="34" charset="0"/>
              </a:rPr>
              <a:t>6. Protocolo para canales internos de información</a:t>
            </a:r>
          </a:p>
        </p:txBody>
      </p:sp>
      <p:sp>
        <p:nvSpPr>
          <p:cNvPr id="41" name="Paralelogramo 40">
            <a:extLst>
              <a:ext uri="{FF2B5EF4-FFF2-40B4-BE49-F238E27FC236}">
                <a16:creationId xmlns:a16="http://schemas.microsoft.com/office/drawing/2014/main" id="{5B387D20-7C23-3ACF-899D-B432D6336F0F}"/>
              </a:ext>
            </a:extLst>
          </p:cNvPr>
          <p:cNvSpPr/>
          <p:nvPr/>
        </p:nvSpPr>
        <p:spPr>
          <a:xfrm>
            <a:off x="5795626" y="3894252"/>
            <a:ext cx="3066019" cy="1508063"/>
          </a:xfrm>
          <a:prstGeom prst="parallelogram">
            <a:avLst/>
          </a:prstGeom>
          <a:solidFill>
            <a:srgbClr val="2B4F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Gill Sans " panose="020B0502020104020203" pitchFamily="34" charset="0"/>
              </a:rPr>
              <a:t>7. Guía para la gestión de los buzones de ética institucional </a:t>
            </a: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00FE3930-B626-C946-340B-75C0EBAA71A2}"/>
              </a:ext>
            </a:extLst>
          </p:cNvPr>
          <p:cNvSpPr/>
          <p:nvPr/>
        </p:nvSpPr>
        <p:spPr>
          <a:xfrm>
            <a:off x="3425781" y="5900005"/>
            <a:ext cx="4778062" cy="56637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Declaración institucional</a:t>
            </a:r>
          </a:p>
        </p:txBody>
      </p:sp>
    </p:spTree>
    <p:extLst>
      <p:ext uri="{BB962C8B-B14F-4D97-AF65-F5344CB8AC3E}">
        <p14:creationId xmlns:p14="http://schemas.microsoft.com/office/powerpoint/2010/main" val="1073326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15188" y="-231223"/>
            <a:ext cx="1409491" cy="1876653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AEC8F9B-870A-6F09-3B6A-8AE8753A41B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F311DF0E-6C8A-B410-7C2E-9FEA2FC7EAF6}"/>
              </a:ext>
            </a:extLst>
          </p:cNvPr>
          <p:cNvSpPr txBox="1">
            <a:spLocks/>
          </p:cNvSpPr>
          <p:nvPr/>
        </p:nvSpPr>
        <p:spPr>
          <a:xfrm>
            <a:off x="838200" y="391618"/>
            <a:ext cx="10515600" cy="5961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ELEMENTOS DEL SIAGE</a:t>
            </a:r>
            <a:endParaRPr lang="es-ES" sz="2400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CADF218-5733-5647-433D-A9EF6B0BD5EA}"/>
              </a:ext>
            </a:extLst>
          </p:cNvPr>
          <p:cNvSpPr txBox="1"/>
          <p:nvPr/>
        </p:nvSpPr>
        <p:spPr>
          <a:xfrm>
            <a:off x="2233932" y="1042649"/>
            <a:ext cx="7836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92175">
              <a:tabLst>
                <a:tab pos="720725" algn="l"/>
              </a:tabLst>
            </a:pPr>
            <a:r>
              <a:rPr lang="es-E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Código de buena administración </a:t>
            </a:r>
          </a:p>
        </p:txBody>
      </p:sp>
      <p:pic>
        <p:nvPicPr>
          <p:cNvPr id="20" name="Gráfico 19" descr="Inventario contorno">
            <a:extLst>
              <a:ext uri="{FF2B5EF4-FFF2-40B4-BE49-F238E27FC236}">
                <a16:creationId xmlns:a16="http://schemas.microsoft.com/office/drawing/2014/main" id="{7E74E994-E013-665D-4935-7C15EA98D1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15663" y="792269"/>
            <a:ext cx="914400" cy="914400"/>
          </a:xfrm>
          <a:prstGeom prst="rect">
            <a:avLst/>
          </a:prstGeom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ECC6B634-39F0-5EC0-D809-B7FB02242521}"/>
              </a:ext>
            </a:extLst>
          </p:cNvPr>
          <p:cNvSpPr txBox="1"/>
          <p:nvPr/>
        </p:nvSpPr>
        <p:spPr>
          <a:xfrm>
            <a:off x="800595" y="2723051"/>
            <a:ext cx="34303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ódigos éticos vigentes en distintas AAPP de ámbito nacional</a:t>
            </a:r>
            <a:endParaRPr lang="es-E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Perspectiva comparada y ámbito internacional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Recomendación del Consejo de la OCDE sobre Integridad Pública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A121CE0-EAC8-0B32-06A1-5051BBA7079E}"/>
              </a:ext>
            </a:extLst>
          </p:cNvPr>
          <p:cNvSpPr/>
          <p:nvPr/>
        </p:nvSpPr>
        <p:spPr>
          <a:xfrm>
            <a:off x="7961064" y="1768000"/>
            <a:ext cx="3430341" cy="8757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  <a:latin typeface="Gill Sans " panose="020B0502020104020203" pitchFamily="34" charset="0"/>
              </a:rPr>
              <a:t>VALORES Y NORMAS DE CONDUCTA ASOCIADAS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1168138-FE65-5E83-304F-62C0012F31EE}"/>
              </a:ext>
            </a:extLst>
          </p:cNvPr>
          <p:cNvSpPr txBox="1"/>
          <p:nvPr/>
        </p:nvSpPr>
        <p:spPr>
          <a:xfrm>
            <a:off x="7961063" y="2723051"/>
            <a:ext cx="387388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Objetividad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Integridad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Neutralidad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Responsabilidad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Imparcialidad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Transparencia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Confidencialidad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Dedicación al servicio publico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Ejemplaridad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Austeridad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Accesibilidad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Eficacia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Honradez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Promoción entorno cultural y medioambiental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Igualdad e I</a:t>
            </a: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gualdad entre mujeres y hombres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CAD0624-CD89-523E-4756-7718D30520EE}"/>
              </a:ext>
            </a:extLst>
          </p:cNvPr>
          <p:cNvSpPr txBox="1"/>
          <p:nvPr/>
        </p:nvSpPr>
        <p:spPr>
          <a:xfrm>
            <a:off x="4380829" y="2725262"/>
            <a:ext cx="34303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Carece de valor normativo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Alejado del régimen disciplinario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Ofrece un camino de motivación personal y colectiva para orientar la conducta con arreglo a los más altos estándares de integridad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minentemente preventivo y orientativo, como una directriz de actuación para sus destinatarios dirigida a ayudar en la reflexión personal</a:t>
            </a:r>
            <a:endParaRPr lang="es-ES" sz="1400" dirty="0"/>
          </a:p>
        </p:txBody>
      </p:sp>
      <p:pic>
        <p:nvPicPr>
          <p:cNvPr id="15" name="Gráfico 14" descr="Signo de exclamación con relleno sólido">
            <a:extLst>
              <a:ext uri="{FF2B5EF4-FFF2-40B4-BE49-F238E27FC236}">
                <a16:creationId xmlns:a16="http://schemas.microsoft.com/office/drawing/2014/main" id="{B39EFD7C-29CE-9ADB-404E-DD0EF9800E6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05349" y="5432863"/>
            <a:ext cx="822861" cy="914400"/>
          </a:xfrm>
          <a:prstGeom prst="rect">
            <a:avLst/>
          </a:prstGeom>
        </p:spPr>
      </p:pic>
      <p:sp>
        <p:nvSpPr>
          <p:cNvPr id="17" name="Hexágono 16">
            <a:extLst>
              <a:ext uri="{FF2B5EF4-FFF2-40B4-BE49-F238E27FC236}">
                <a16:creationId xmlns:a16="http://schemas.microsoft.com/office/drawing/2014/main" id="{FAAE47CF-F09C-1FA6-8F56-B80C1E26F5CD}"/>
              </a:ext>
            </a:extLst>
          </p:cNvPr>
          <p:cNvSpPr/>
          <p:nvPr/>
        </p:nvSpPr>
        <p:spPr>
          <a:xfrm>
            <a:off x="5165983" y="5364130"/>
            <a:ext cx="1972144" cy="1101770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Conflicto de intereses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263FE425-9256-B452-C883-28B60A8B4421}"/>
              </a:ext>
            </a:extLst>
          </p:cNvPr>
          <p:cNvSpPr/>
          <p:nvPr/>
        </p:nvSpPr>
        <p:spPr>
          <a:xfrm>
            <a:off x="800595" y="1768001"/>
            <a:ext cx="3430341" cy="8757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  <a:latin typeface="Gill Sans " panose="020B0502020104020203" pitchFamily="34" charset="0"/>
              </a:rPr>
              <a:t>MATERIALES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EC621799-3040-8C95-1176-472BF43BDDC4}"/>
              </a:ext>
            </a:extLst>
          </p:cNvPr>
          <p:cNvSpPr/>
          <p:nvPr/>
        </p:nvSpPr>
        <p:spPr>
          <a:xfrm>
            <a:off x="4380829" y="1775144"/>
            <a:ext cx="3430341" cy="8757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  <a:latin typeface="Gill Sans " panose="020B0502020104020203" pitchFamily="34" charset="0"/>
              </a:rPr>
              <a:t>CARACTERÍSTICAS</a:t>
            </a:r>
          </a:p>
        </p:txBody>
      </p:sp>
      <p:pic>
        <p:nvPicPr>
          <p:cNvPr id="24" name="Gráfico 23" descr="Signo de exclamación con relleno sólido">
            <a:extLst>
              <a:ext uri="{FF2B5EF4-FFF2-40B4-BE49-F238E27FC236}">
                <a16:creationId xmlns:a16="http://schemas.microsoft.com/office/drawing/2014/main" id="{D692FE13-8780-9A9B-6C67-6A5C71047A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4440854" y="5410190"/>
            <a:ext cx="822861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056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15188" y="-231223"/>
            <a:ext cx="1409491" cy="1876653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AEC8F9B-870A-6F09-3B6A-8AE8753A41B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F311DF0E-6C8A-B410-7C2E-9FEA2FC7EAF6}"/>
              </a:ext>
            </a:extLst>
          </p:cNvPr>
          <p:cNvSpPr txBox="1">
            <a:spLocks/>
          </p:cNvSpPr>
          <p:nvPr/>
        </p:nvSpPr>
        <p:spPr>
          <a:xfrm>
            <a:off x="838200" y="391618"/>
            <a:ext cx="10515600" cy="5961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ELEMENTOS DEL SIAGE</a:t>
            </a:r>
            <a:endParaRPr lang="es-ES" sz="2400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CADF218-5733-5647-433D-A9EF6B0BD5EA}"/>
              </a:ext>
            </a:extLst>
          </p:cNvPr>
          <p:cNvSpPr txBox="1"/>
          <p:nvPr/>
        </p:nvSpPr>
        <p:spPr>
          <a:xfrm>
            <a:off x="2233932" y="1042649"/>
            <a:ext cx="7836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92175">
              <a:tabLst>
                <a:tab pos="720725" algn="l"/>
              </a:tabLst>
            </a:pPr>
            <a:r>
              <a:rPr lang="es-E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Código de buen gobierno</a:t>
            </a:r>
          </a:p>
        </p:txBody>
      </p:sp>
      <p:pic>
        <p:nvPicPr>
          <p:cNvPr id="20" name="Gráfico 19" descr="Inventario contorno">
            <a:extLst>
              <a:ext uri="{FF2B5EF4-FFF2-40B4-BE49-F238E27FC236}">
                <a16:creationId xmlns:a16="http://schemas.microsoft.com/office/drawing/2014/main" id="{7E74E994-E013-665D-4935-7C15EA98D1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15663" y="792269"/>
            <a:ext cx="914400" cy="914400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EA121CE0-EAC8-0B32-06A1-5051BBA7079E}"/>
              </a:ext>
            </a:extLst>
          </p:cNvPr>
          <p:cNvSpPr/>
          <p:nvPr/>
        </p:nvSpPr>
        <p:spPr>
          <a:xfrm>
            <a:off x="7961064" y="1768000"/>
            <a:ext cx="3430341" cy="8757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  <a:latin typeface="Gill Sans " panose="020B0502020104020203" pitchFamily="34" charset="0"/>
              </a:rPr>
              <a:t>VALORES Y NORMAS DE CONDUCTA ASOCIADAS</a:t>
            </a:r>
          </a:p>
        </p:txBody>
      </p:sp>
      <p:pic>
        <p:nvPicPr>
          <p:cNvPr id="15" name="Gráfico 14" descr="Signo de exclamación con relleno sólido">
            <a:extLst>
              <a:ext uri="{FF2B5EF4-FFF2-40B4-BE49-F238E27FC236}">
                <a16:creationId xmlns:a16="http://schemas.microsoft.com/office/drawing/2014/main" id="{B39EFD7C-29CE-9ADB-404E-DD0EF9800E6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05349" y="5432863"/>
            <a:ext cx="822861" cy="914400"/>
          </a:xfrm>
          <a:prstGeom prst="rect">
            <a:avLst/>
          </a:prstGeom>
        </p:spPr>
      </p:pic>
      <p:sp>
        <p:nvSpPr>
          <p:cNvPr id="17" name="Hexágono 16">
            <a:extLst>
              <a:ext uri="{FF2B5EF4-FFF2-40B4-BE49-F238E27FC236}">
                <a16:creationId xmlns:a16="http://schemas.microsoft.com/office/drawing/2014/main" id="{FAAE47CF-F09C-1FA6-8F56-B80C1E26F5CD}"/>
              </a:ext>
            </a:extLst>
          </p:cNvPr>
          <p:cNvSpPr/>
          <p:nvPr/>
        </p:nvSpPr>
        <p:spPr>
          <a:xfrm>
            <a:off x="5165983" y="5364130"/>
            <a:ext cx="1972144" cy="1101770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Conflicto de intereses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263FE425-9256-B452-C883-28B60A8B4421}"/>
              </a:ext>
            </a:extLst>
          </p:cNvPr>
          <p:cNvSpPr/>
          <p:nvPr/>
        </p:nvSpPr>
        <p:spPr>
          <a:xfrm>
            <a:off x="800595" y="1768001"/>
            <a:ext cx="3430341" cy="8757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  <a:latin typeface="Gill Sans " panose="020B0502020104020203" pitchFamily="34" charset="0"/>
              </a:rPr>
              <a:t>ÁMBITO DE APLICACIÓN</a:t>
            </a:r>
          </a:p>
          <a:p>
            <a:pPr algn="ctr"/>
            <a:r>
              <a:rPr lang="es-ES" b="1" dirty="0">
                <a:solidFill>
                  <a:schemeClr val="tx1"/>
                </a:solidFill>
                <a:latin typeface="Gill Sans " panose="020B0502020104020203" pitchFamily="34" charset="0"/>
              </a:rPr>
              <a:t>(AGE)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EC621799-3040-8C95-1176-472BF43BDDC4}"/>
              </a:ext>
            </a:extLst>
          </p:cNvPr>
          <p:cNvSpPr/>
          <p:nvPr/>
        </p:nvSpPr>
        <p:spPr>
          <a:xfrm>
            <a:off x="4380829" y="1775144"/>
            <a:ext cx="3430341" cy="8757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  <a:latin typeface="Gill Sans " panose="020B0502020104020203" pitchFamily="34" charset="0"/>
              </a:rPr>
              <a:t>CARACTERÍSTICAS</a:t>
            </a:r>
          </a:p>
        </p:txBody>
      </p:sp>
      <p:pic>
        <p:nvPicPr>
          <p:cNvPr id="24" name="Gráfico 23" descr="Signo de exclamación con relleno sólido">
            <a:extLst>
              <a:ext uri="{FF2B5EF4-FFF2-40B4-BE49-F238E27FC236}">
                <a16:creationId xmlns:a16="http://schemas.microsoft.com/office/drawing/2014/main" id="{D692FE13-8780-9A9B-6C67-6A5C71047A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4440854" y="5410190"/>
            <a:ext cx="822861" cy="9144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E8F43D2-1EA7-55D8-3191-DDB979CB8F79}"/>
              </a:ext>
            </a:extLst>
          </p:cNvPr>
          <p:cNvSpPr txBox="1"/>
          <p:nvPr/>
        </p:nvSpPr>
        <p:spPr>
          <a:xfrm>
            <a:off x="800595" y="2720683"/>
            <a:ext cx="343034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Miembros del Gobierno y Secretarios de Estado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Subsecretarios y asimilados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Secretarios Generales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Delegados del Gobierno en CCAA, </a:t>
            </a: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Ceuta y Melilla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Delegados del Gobierno, Jefes de misión diplomática permanente, y representación permanente ante OOII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Secretarios Generales Técnicos, Directores Generales y asimilados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EF16362-0C7D-2BE9-DF75-05790A6F20FD}"/>
              </a:ext>
            </a:extLst>
          </p:cNvPr>
          <p:cNvSpPr txBox="1"/>
          <p:nvPr/>
        </p:nvSpPr>
        <p:spPr>
          <a:xfrm>
            <a:off x="7933830" y="2720683"/>
            <a:ext cx="380532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Servicio al interés general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Integridad</a:t>
            </a:r>
          </a:p>
          <a:p>
            <a:pPr marL="285750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Objetividad</a:t>
            </a:r>
          </a:p>
          <a:p>
            <a:pPr marL="285750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Imparcialidad</a:t>
            </a:r>
          </a:p>
          <a:p>
            <a:pPr marL="285750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Transparencia</a:t>
            </a:r>
          </a:p>
          <a:p>
            <a:pPr marL="285750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Confidencialidad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Diligencia y calidad</a:t>
            </a:r>
          </a:p>
          <a:p>
            <a:pPr marL="285750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Responsabilidad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Igualdad e Igualdad entre mujeres y hombres</a:t>
            </a:r>
          </a:p>
          <a:p>
            <a:pPr marL="285750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Austeridad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Credibilidad</a:t>
            </a:r>
          </a:p>
          <a:p>
            <a:pPr marL="285750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Dedicación al servicio publico</a:t>
            </a:r>
          </a:p>
          <a:p>
            <a:pPr marL="285750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Ejemplaridad</a:t>
            </a:r>
          </a:p>
          <a:p>
            <a:pPr marL="285750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Accesibilidad</a:t>
            </a:r>
          </a:p>
          <a:p>
            <a:pPr marL="285750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Eficacia </a:t>
            </a:r>
          </a:p>
          <a:p>
            <a:pPr marL="285750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Honradez</a:t>
            </a:r>
          </a:p>
          <a:p>
            <a:pPr marL="285750" indent="-285750"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Promoción entorno cultural y medioambiental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41BAE4A-8AE6-3BEF-1466-F431C532D44A}"/>
              </a:ext>
            </a:extLst>
          </p:cNvPr>
          <p:cNvSpPr txBox="1"/>
          <p:nvPr/>
        </p:nvSpPr>
        <p:spPr>
          <a:xfrm>
            <a:off x="4380829" y="2725261"/>
            <a:ext cx="343034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Responde a directrices establecidas en el ámbito supranacional e internacional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Carece de valor normativo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Alejado del régimen disciplinario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Ofrece camino de motivación personal y colectiva para orientar la conducta con arreglo a los más altos estándares de integridad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minentemente preventivo y orientativo</a:t>
            </a: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directriz de actuación para ayudar en la reflexión personal)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2020847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15188" y="-231223"/>
            <a:ext cx="1409491" cy="1876653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282045E-4D56-BCF8-A69F-289D0F8F4F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pic>
        <p:nvPicPr>
          <p:cNvPr id="18" name="Gráfico 17" descr="Radioactivo contorno">
            <a:extLst>
              <a:ext uri="{FF2B5EF4-FFF2-40B4-BE49-F238E27FC236}">
                <a16:creationId xmlns:a16="http://schemas.microsoft.com/office/drawing/2014/main" id="{D191D51D-BA0F-32B5-212A-982439EDCF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44505" y="808904"/>
            <a:ext cx="914400" cy="91440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340D17E-5B1E-C702-D721-65100893C0B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94768" y="3279224"/>
            <a:ext cx="5398008" cy="2082716"/>
          </a:xfrm>
          <a:prstGeom prst="rect">
            <a:avLst/>
          </a:prstGeom>
        </p:spPr>
      </p:pic>
      <p:pic>
        <p:nvPicPr>
          <p:cNvPr id="6" name="Imagen 5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52C423CF-61D7-2919-B79C-089D08BDB65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6655" y="2468211"/>
            <a:ext cx="4393278" cy="2323655"/>
          </a:xfrm>
          <a:prstGeom prst="rect">
            <a:avLst/>
          </a:prstGeom>
        </p:spPr>
      </p:pic>
      <p:sp>
        <p:nvSpPr>
          <p:cNvPr id="9" name="Cuadro de texto 2">
            <a:extLst>
              <a:ext uri="{FF2B5EF4-FFF2-40B4-BE49-F238E27FC236}">
                <a16:creationId xmlns:a16="http://schemas.microsoft.com/office/drawing/2014/main" id="{2352291C-74D3-1B1A-D485-2D6A51D42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98024" y="2819270"/>
            <a:ext cx="1383818" cy="986205"/>
          </a:xfrm>
          <a:custGeom>
            <a:avLst/>
            <a:gdLst>
              <a:gd name="connsiteX0" fmla="*/ 0 w 1383818"/>
              <a:gd name="connsiteY0" fmla="*/ 0 h 986205"/>
              <a:gd name="connsiteX1" fmla="*/ 678071 w 1383818"/>
              <a:gd name="connsiteY1" fmla="*/ 0 h 986205"/>
              <a:gd name="connsiteX2" fmla="*/ 1383818 w 1383818"/>
              <a:gd name="connsiteY2" fmla="*/ 0 h 986205"/>
              <a:gd name="connsiteX3" fmla="*/ 1383818 w 1383818"/>
              <a:gd name="connsiteY3" fmla="*/ 483240 h 986205"/>
              <a:gd name="connsiteX4" fmla="*/ 1383818 w 1383818"/>
              <a:gd name="connsiteY4" fmla="*/ 986205 h 986205"/>
              <a:gd name="connsiteX5" fmla="*/ 678071 w 1383818"/>
              <a:gd name="connsiteY5" fmla="*/ 986205 h 986205"/>
              <a:gd name="connsiteX6" fmla="*/ 0 w 1383818"/>
              <a:gd name="connsiteY6" fmla="*/ 986205 h 986205"/>
              <a:gd name="connsiteX7" fmla="*/ 0 w 1383818"/>
              <a:gd name="connsiteY7" fmla="*/ 512827 h 986205"/>
              <a:gd name="connsiteX8" fmla="*/ 0 w 1383818"/>
              <a:gd name="connsiteY8" fmla="*/ 0 h 986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83818" h="986205" fill="none" extrusionOk="0">
                <a:moveTo>
                  <a:pt x="0" y="0"/>
                </a:moveTo>
                <a:cubicBezTo>
                  <a:pt x="274495" y="31678"/>
                  <a:pt x="339982" y="-15190"/>
                  <a:pt x="678071" y="0"/>
                </a:cubicBezTo>
                <a:cubicBezTo>
                  <a:pt x="1016160" y="15190"/>
                  <a:pt x="1063919" y="-27929"/>
                  <a:pt x="1383818" y="0"/>
                </a:cubicBezTo>
                <a:cubicBezTo>
                  <a:pt x="1376310" y="206926"/>
                  <a:pt x="1400903" y="276509"/>
                  <a:pt x="1383818" y="483240"/>
                </a:cubicBezTo>
                <a:cubicBezTo>
                  <a:pt x="1366733" y="689971"/>
                  <a:pt x="1387836" y="826417"/>
                  <a:pt x="1383818" y="986205"/>
                </a:cubicBezTo>
                <a:cubicBezTo>
                  <a:pt x="1077142" y="1019139"/>
                  <a:pt x="1005725" y="961129"/>
                  <a:pt x="678071" y="986205"/>
                </a:cubicBezTo>
                <a:cubicBezTo>
                  <a:pt x="350417" y="1011281"/>
                  <a:pt x="299317" y="996644"/>
                  <a:pt x="0" y="986205"/>
                </a:cubicBezTo>
                <a:cubicBezTo>
                  <a:pt x="-18277" y="806409"/>
                  <a:pt x="-9977" y="733890"/>
                  <a:pt x="0" y="512827"/>
                </a:cubicBezTo>
                <a:cubicBezTo>
                  <a:pt x="9977" y="291764"/>
                  <a:pt x="10809" y="174387"/>
                  <a:pt x="0" y="0"/>
                </a:cubicBezTo>
                <a:close/>
              </a:path>
              <a:path w="1383818" h="986205" stroke="0" extrusionOk="0">
                <a:moveTo>
                  <a:pt x="0" y="0"/>
                </a:moveTo>
                <a:cubicBezTo>
                  <a:pt x="218767" y="10467"/>
                  <a:pt x="484824" y="12900"/>
                  <a:pt x="678071" y="0"/>
                </a:cubicBezTo>
                <a:cubicBezTo>
                  <a:pt x="871318" y="-12900"/>
                  <a:pt x="1160398" y="12664"/>
                  <a:pt x="1383818" y="0"/>
                </a:cubicBezTo>
                <a:cubicBezTo>
                  <a:pt x="1385813" y="196614"/>
                  <a:pt x="1376149" y="299179"/>
                  <a:pt x="1383818" y="483240"/>
                </a:cubicBezTo>
                <a:cubicBezTo>
                  <a:pt x="1391487" y="667301"/>
                  <a:pt x="1401006" y="768103"/>
                  <a:pt x="1383818" y="986205"/>
                </a:cubicBezTo>
                <a:cubicBezTo>
                  <a:pt x="1159998" y="990124"/>
                  <a:pt x="948916" y="1006619"/>
                  <a:pt x="678071" y="986205"/>
                </a:cubicBezTo>
                <a:cubicBezTo>
                  <a:pt x="407226" y="965791"/>
                  <a:pt x="171423" y="984520"/>
                  <a:pt x="0" y="986205"/>
                </a:cubicBezTo>
                <a:cubicBezTo>
                  <a:pt x="-8642" y="780065"/>
                  <a:pt x="-16634" y="639099"/>
                  <a:pt x="0" y="522689"/>
                </a:cubicBezTo>
                <a:cubicBezTo>
                  <a:pt x="16634" y="406279"/>
                  <a:pt x="6872" y="11769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sd="19894686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5000"/>
              </a:lnSpc>
              <a:spcAft>
                <a:spcPts val="1000"/>
              </a:spcAft>
            </a:pPr>
            <a:r>
              <a:rPr lang="es-ES" sz="900" dirty="0">
                <a:solidFill>
                  <a:srgbClr val="000000"/>
                </a:solidFill>
                <a:effectLst/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REGISTROS: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es-ES" sz="900" dirty="0">
                <a:solidFill>
                  <a:srgbClr val="000000"/>
                </a:solidFill>
                <a:effectLst/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Riesgos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es-ES" sz="900" dirty="0">
                <a:solidFill>
                  <a:srgbClr val="000000"/>
                </a:solidFill>
                <a:effectLst/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Medidas de tratamiento del riesgo (controles…)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es-ES" sz="900" dirty="0">
                <a:solidFill>
                  <a:srgbClr val="000000"/>
                </a:solidFill>
                <a:effectLst/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Siniestros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EE3C3D8-3292-323B-949D-8228050E730F}"/>
              </a:ext>
            </a:extLst>
          </p:cNvPr>
          <p:cNvSpPr/>
          <p:nvPr/>
        </p:nvSpPr>
        <p:spPr>
          <a:xfrm>
            <a:off x="5056180" y="1782609"/>
            <a:ext cx="6074229" cy="5921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tx1"/>
                </a:solidFill>
                <a:latin typeface="Gill Sans " panose="020B0502020104020203" pitchFamily="34" charset="0"/>
              </a:rPr>
              <a:t>MODELO PARA LA GESTIÓN DE RIESGOS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8847E9BA-04F4-52F7-0973-6712CB547E51}"/>
              </a:ext>
            </a:extLst>
          </p:cNvPr>
          <p:cNvSpPr/>
          <p:nvPr/>
        </p:nvSpPr>
        <p:spPr>
          <a:xfrm>
            <a:off x="444004" y="1868931"/>
            <a:ext cx="4368890" cy="2744697"/>
          </a:xfrm>
          <a:custGeom>
            <a:avLst/>
            <a:gdLst>
              <a:gd name="connsiteX0" fmla="*/ 0 w 4368890"/>
              <a:gd name="connsiteY0" fmla="*/ 457459 h 2744697"/>
              <a:gd name="connsiteX1" fmla="*/ 457459 w 4368890"/>
              <a:gd name="connsiteY1" fmla="*/ 0 h 2744697"/>
              <a:gd name="connsiteX2" fmla="*/ 3911431 w 4368890"/>
              <a:gd name="connsiteY2" fmla="*/ 0 h 2744697"/>
              <a:gd name="connsiteX3" fmla="*/ 4368890 w 4368890"/>
              <a:gd name="connsiteY3" fmla="*/ 457459 h 2744697"/>
              <a:gd name="connsiteX4" fmla="*/ 4368890 w 4368890"/>
              <a:gd name="connsiteY4" fmla="*/ 2287238 h 2744697"/>
              <a:gd name="connsiteX5" fmla="*/ 3911431 w 4368890"/>
              <a:gd name="connsiteY5" fmla="*/ 2744697 h 2744697"/>
              <a:gd name="connsiteX6" fmla="*/ 457459 w 4368890"/>
              <a:gd name="connsiteY6" fmla="*/ 2744697 h 2744697"/>
              <a:gd name="connsiteX7" fmla="*/ 0 w 4368890"/>
              <a:gd name="connsiteY7" fmla="*/ 2287238 h 2744697"/>
              <a:gd name="connsiteX8" fmla="*/ 0 w 4368890"/>
              <a:gd name="connsiteY8" fmla="*/ 457459 h 2744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68890" h="2744697" fill="none" extrusionOk="0">
                <a:moveTo>
                  <a:pt x="0" y="457459"/>
                </a:moveTo>
                <a:cubicBezTo>
                  <a:pt x="-22614" y="175819"/>
                  <a:pt x="245728" y="-1080"/>
                  <a:pt x="457459" y="0"/>
                </a:cubicBezTo>
                <a:cubicBezTo>
                  <a:pt x="1741933" y="10759"/>
                  <a:pt x="3344327" y="76909"/>
                  <a:pt x="3911431" y="0"/>
                </a:cubicBezTo>
                <a:cubicBezTo>
                  <a:pt x="4193965" y="10492"/>
                  <a:pt x="4380864" y="245383"/>
                  <a:pt x="4368890" y="457459"/>
                </a:cubicBezTo>
                <a:cubicBezTo>
                  <a:pt x="4460015" y="969375"/>
                  <a:pt x="4292921" y="1573154"/>
                  <a:pt x="4368890" y="2287238"/>
                </a:cubicBezTo>
                <a:cubicBezTo>
                  <a:pt x="4341874" y="2574005"/>
                  <a:pt x="4169955" y="2716163"/>
                  <a:pt x="3911431" y="2744697"/>
                </a:cubicBezTo>
                <a:cubicBezTo>
                  <a:pt x="3303929" y="2600634"/>
                  <a:pt x="1060557" y="2860919"/>
                  <a:pt x="457459" y="2744697"/>
                </a:cubicBezTo>
                <a:cubicBezTo>
                  <a:pt x="194012" y="2790943"/>
                  <a:pt x="21006" y="2519567"/>
                  <a:pt x="0" y="2287238"/>
                </a:cubicBezTo>
                <a:cubicBezTo>
                  <a:pt x="120068" y="1429569"/>
                  <a:pt x="130042" y="1368210"/>
                  <a:pt x="0" y="457459"/>
                </a:cubicBezTo>
                <a:close/>
              </a:path>
              <a:path w="4368890" h="2744697" stroke="0" extrusionOk="0">
                <a:moveTo>
                  <a:pt x="0" y="457459"/>
                </a:moveTo>
                <a:cubicBezTo>
                  <a:pt x="-25292" y="215548"/>
                  <a:pt x="201225" y="-26430"/>
                  <a:pt x="457459" y="0"/>
                </a:cubicBezTo>
                <a:cubicBezTo>
                  <a:pt x="1270584" y="-53575"/>
                  <a:pt x="2654350" y="-164154"/>
                  <a:pt x="3911431" y="0"/>
                </a:cubicBezTo>
                <a:cubicBezTo>
                  <a:pt x="4166010" y="-33160"/>
                  <a:pt x="4380782" y="241595"/>
                  <a:pt x="4368890" y="457459"/>
                </a:cubicBezTo>
                <a:cubicBezTo>
                  <a:pt x="4463378" y="715733"/>
                  <a:pt x="4214295" y="2012446"/>
                  <a:pt x="4368890" y="2287238"/>
                </a:cubicBezTo>
                <a:cubicBezTo>
                  <a:pt x="4376500" y="2497995"/>
                  <a:pt x="4206280" y="2752923"/>
                  <a:pt x="3911431" y="2744697"/>
                </a:cubicBezTo>
                <a:cubicBezTo>
                  <a:pt x="3028544" y="2730367"/>
                  <a:pt x="1900332" y="2776428"/>
                  <a:pt x="457459" y="2744697"/>
                </a:cubicBezTo>
                <a:cubicBezTo>
                  <a:pt x="182035" y="2767953"/>
                  <a:pt x="21408" y="2538949"/>
                  <a:pt x="0" y="2287238"/>
                </a:cubicBezTo>
                <a:cubicBezTo>
                  <a:pt x="-113714" y="1796279"/>
                  <a:pt x="120647" y="1088295"/>
                  <a:pt x="0" y="457459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715846296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85725" indent="-85725" algn="just">
              <a:lnSpc>
                <a:spcPct val="10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s-ES" sz="1100" dirty="0">
                <a:solidFill>
                  <a:schemeClr val="tx1"/>
                </a:solidFill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N</a:t>
            </a:r>
            <a:r>
              <a:rPr lang="es-ES" sz="11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orma UNE-ISO 31000, de marzo de 2018, sobre gestión de riesgos</a:t>
            </a:r>
          </a:p>
          <a:p>
            <a:pPr marL="85725" indent="-85725" algn="just">
              <a:lnSpc>
                <a:spcPct val="10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s-ES" sz="11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Orden HFP/1030/2021, de 29 de septiembre, por la que se configura el sistema de gestión del PRTR</a:t>
            </a:r>
          </a:p>
          <a:p>
            <a:pPr marL="85725" indent="-85725" algn="just">
              <a:lnSpc>
                <a:spcPct val="10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s-ES" sz="11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Matrices de riesgo diseñadas por el SNCA en su “Guía para la aplicación de medidas antifraude en la ejecución del PRTR”</a:t>
            </a:r>
          </a:p>
          <a:p>
            <a:pPr marL="85725" indent="-85725" algn="just">
              <a:lnSpc>
                <a:spcPct val="10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s-ES" sz="1100" dirty="0">
                <a:solidFill>
                  <a:schemeClr val="tx1"/>
                </a:solidFill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P</a:t>
            </a:r>
            <a:r>
              <a:rPr lang="es-ES" sz="11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rincipios del Marco Integrado de Control Interno. Modelo COSO III</a:t>
            </a:r>
          </a:p>
          <a:p>
            <a:pPr marL="85725" indent="-85725" algn="just">
              <a:lnSpc>
                <a:spcPct val="10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s-ES" sz="1100" dirty="0">
                <a:solidFill>
                  <a:schemeClr val="tx1"/>
                </a:solidFill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D</a:t>
            </a:r>
            <a:r>
              <a:rPr lang="es-ES" sz="11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irectrices de la “Guía para las normas del control interno del SP” de la Organización Internacional de Entidades Fiscalizadoras Superiores (INTOSAI)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71655B6F-0C30-91AE-5485-57D2EDC35D2E}"/>
              </a:ext>
            </a:extLst>
          </p:cNvPr>
          <p:cNvSpPr/>
          <p:nvPr/>
        </p:nvSpPr>
        <p:spPr>
          <a:xfrm>
            <a:off x="3062160" y="4974913"/>
            <a:ext cx="3988040" cy="16830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accent5">
                    <a:lumMod val="75000"/>
                  </a:schemeClr>
                </a:solidFill>
              </a:rPr>
              <a:t>Buenas prácticas sectoriales</a:t>
            </a:r>
          </a:p>
          <a:p>
            <a:pPr algn="ctr"/>
            <a:endParaRPr lang="es-ES" sz="500" dirty="0"/>
          </a:p>
          <a:p>
            <a:pPr marL="266700" indent="-171450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Contratación</a:t>
            </a:r>
          </a:p>
          <a:p>
            <a:pPr marL="266700" indent="-171450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Subvenciones</a:t>
            </a:r>
          </a:p>
          <a:p>
            <a:pPr marL="266700" indent="-171450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Convenios</a:t>
            </a:r>
          </a:p>
          <a:p>
            <a:pPr marL="266700" indent="-171450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Encargos a medio propio</a:t>
            </a:r>
          </a:p>
          <a:p>
            <a:pPr marL="266700" indent="-171450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Concesiones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19DF0267-6B08-6D2B-2592-B2C95E6C6385}"/>
              </a:ext>
            </a:extLst>
          </p:cNvPr>
          <p:cNvSpPr txBox="1"/>
          <p:nvPr/>
        </p:nvSpPr>
        <p:spPr>
          <a:xfrm>
            <a:off x="5458578" y="5361940"/>
            <a:ext cx="16864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Autorizaciones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Inspección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Tecnología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RRHH</a:t>
            </a:r>
          </a:p>
        </p:txBody>
      </p:sp>
      <p:sp>
        <p:nvSpPr>
          <p:cNvPr id="26" name="Título 1">
            <a:extLst>
              <a:ext uri="{FF2B5EF4-FFF2-40B4-BE49-F238E27FC236}">
                <a16:creationId xmlns:a16="http://schemas.microsoft.com/office/drawing/2014/main" id="{6E5604F0-08F0-618E-1ACB-CDBE5329E76D}"/>
              </a:ext>
            </a:extLst>
          </p:cNvPr>
          <p:cNvSpPr txBox="1">
            <a:spLocks/>
          </p:cNvSpPr>
          <p:nvPr/>
        </p:nvSpPr>
        <p:spPr>
          <a:xfrm>
            <a:off x="838200" y="391618"/>
            <a:ext cx="10515600" cy="5961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ELEMENTOS DEL SIAGE</a:t>
            </a:r>
            <a:endParaRPr lang="es-ES" sz="2400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B17D544B-545F-6F8B-6A86-74E4E8B7707E}"/>
              </a:ext>
            </a:extLst>
          </p:cNvPr>
          <p:cNvSpPr txBox="1"/>
          <p:nvPr/>
        </p:nvSpPr>
        <p:spPr>
          <a:xfrm>
            <a:off x="2233932" y="1042649"/>
            <a:ext cx="7836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92175">
              <a:tabLst>
                <a:tab pos="720725" algn="l"/>
              </a:tabLst>
            </a:pPr>
            <a:r>
              <a:rPr lang="es-E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Gestión del riesgo de integridad</a:t>
            </a:r>
          </a:p>
        </p:txBody>
      </p:sp>
    </p:spTree>
    <p:extLst>
      <p:ext uri="{BB962C8B-B14F-4D97-AF65-F5344CB8AC3E}">
        <p14:creationId xmlns:p14="http://schemas.microsoft.com/office/powerpoint/2010/main" val="37784971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2FB12AE-71D1-47FD-9AC3-EE2C07424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853C7E-3CBA-4464-865F-6044D94B1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338487" y="2994212"/>
            <a:ext cx="1345385" cy="668410"/>
          </a:xfrm>
          <a:custGeom>
            <a:avLst/>
            <a:gdLst>
              <a:gd name="connsiteX0" fmla="*/ 0 w 1345385"/>
              <a:gd name="connsiteY0" fmla="*/ 668410 h 668410"/>
              <a:gd name="connsiteX1" fmla="*/ 672692 w 1345385"/>
              <a:gd name="connsiteY1" fmla="*/ 0 h 668410"/>
              <a:gd name="connsiteX2" fmla="*/ 1345385 w 1345385"/>
              <a:gd name="connsiteY2" fmla="*/ 668410 h 668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45385" h="668410">
                <a:moveTo>
                  <a:pt x="0" y="668410"/>
                </a:moveTo>
                <a:lnTo>
                  <a:pt x="672692" y="0"/>
                </a:lnTo>
                <a:lnTo>
                  <a:pt x="1345385" y="668410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EFEC59-B929-4851-9DEF-9106F2797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3480" y="2760304"/>
            <a:ext cx="418137" cy="41813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132392-D5FF-4588-8FA1-5BAD77BF6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508836" y="4124955"/>
            <a:ext cx="635336" cy="63533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EAC045-695C-4E73-9B7C-AFD6FB22D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36522" y="4621062"/>
            <a:ext cx="224347" cy="22434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404A7A3A-BEAE-4BC6-A163-5D0E5F8C4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10175676" y="5597890"/>
            <a:ext cx="2982940" cy="1481975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2ED3B7D-405D-4DFA-8608-B6DE74671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46240" y="5280494"/>
            <a:ext cx="841505" cy="841505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FC3C7F9-21B5-C1E6-CD98-D1F00A6CB5B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A37F6F1A-96D0-2660-A64A-AAFC336CB92C}"/>
              </a:ext>
            </a:extLst>
          </p:cNvPr>
          <p:cNvSpPr txBox="1">
            <a:spLocks/>
          </p:cNvSpPr>
          <p:nvPr/>
        </p:nvSpPr>
        <p:spPr>
          <a:xfrm>
            <a:off x="838200" y="391618"/>
            <a:ext cx="10515600" cy="890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ELEMENTOS DEL SIAGE</a:t>
            </a:r>
            <a:endParaRPr lang="es-ES" sz="2400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EFA9A1F-445C-D8EE-794B-669BFDD46F8E}"/>
              </a:ext>
            </a:extLst>
          </p:cNvPr>
          <p:cNvSpPr txBox="1"/>
          <p:nvPr/>
        </p:nvSpPr>
        <p:spPr>
          <a:xfrm>
            <a:off x="2215663" y="1046248"/>
            <a:ext cx="7836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92175">
              <a:tabLst>
                <a:tab pos="720725" algn="l"/>
              </a:tabLst>
            </a:pPr>
            <a:r>
              <a:rPr lang="es-E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Diseño organizativo</a:t>
            </a:r>
          </a:p>
        </p:txBody>
      </p:sp>
      <p:pic>
        <p:nvPicPr>
          <p:cNvPr id="24" name="Gráfico 23" descr="Presentación con organigrama contorno">
            <a:extLst>
              <a:ext uri="{FF2B5EF4-FFF2-40B4-BE49-F238E27FC236}">
                <a16:creationId xmlns:a16="http://schemas.microsoft.com/office/drawing/2014/main" id="{B8C27BA3-3E1C-80BC-B697-DA9E86F36B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85740" y="864558"/>
            <a:ext cx="914400" cy="914400"/>
          </a:xfrm>
          <a:prstGeom prst="rect">
            <a:avLst/>
          </a:prstGeom>
        </p:spPr>
      </p:pic>
      <p:sp>
        <p:nvSpPr>
          <p:cNvPr id="25" name="CuadroTexto 24">
            <a:extLst>
              <a:ext uri="{FF2B5EF4-FFF2-40B4-BE49-F238E27FC236}">
                <a16:creationId xmlns:a16="http://schemas.microsoft.com/office/drawing/2014/main" id="{B2140B8A-3E74-E5EE-9E64-ED3EFA9F69F7}"/>
              </a:ext>
            </a:extLst>
          </p:cNvPr>
          <p:cNvSpPr txBox="1"/>
          <p:nvPr/>
        </p:nvSpPr>
        <p:spPr>
          <a:xfrm>
            <a:off x="838200" y="1767987"/>
            <a:ext cx="108394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800" dirty="0">
                <a:effectLst/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Modelo siguiendo </a:t>
            </a:r>
            <a:r>
              <a:rPr lang="es-ES" dirty="0"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recomendación del Consejo de la OCDE sobre integridad pública y </a:t>
            </a:r>
            <a:r>
              <a:rPr lang="es-ES" sz="1800" dirty="0">
                <a:effectLst/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orientaciones de la Secretaría General de Fondos Europeos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lang="es-ES" sz="1800" dirty="0">
              <a:effectLst/>
              <a:latin typeface="Gill Sans " panose="020B0502020104020203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dirty="0"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s-ES" sz="1800" dirty="0"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structura organizativa de carácter departamental e interdepartamental que combina la labor de órganos unipersonales y colegiados</a:t>
            </a:r>
            <a:r>
              <a:rPr lang="es-ES" dirty="0"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b="1" dirty="0"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FUNCIÓN DEL REPARTO DE RESPONSABILIDADES</a:t>
            </a:r>
            <a:endParaRPr lang="es-ES" sz="1800" b="1" dirty="0">
              <a:effectLst/>
              <a:latin typeface="Gill Sans 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Globo: flecha derecha 4">
            <a:extLst>
              <a:ext uri="{FF2B5EF4-FFF2-40B4-BE49-F238E27FC236}">
                <a16:creationId xmlns:a16="http://schemas.microsoft.com/office/drawing/2014/main" id="{FEE0756C-1954-DE2F-4D89-22A9F324F256}"/>
              </a:ext>
            </a:extLst>
          </p:cNvPr>
          <p:cNvSpPr/>
          <p:nvPr/>
        </p:nvSpPr>
        <p:spPr>
          <a:xfrm>
            <a:off x="1275755" y="3393756"/>
            <a:ext cx="3534370" cy="747761"/>
          </a:xfrm>
          <a:prstGeom prst="rightArrow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ysClr val="windowText" lastClr="000000"/>
                </a:solidFill>
                <a:latin typeface="Gill Sans " panose="020B0502020104020203" pitchFamily="34" charset="0"/>
              </a:rPr>
              <a:t>COORDINADORES DE INTEGRIDAD INSTITUCIONAL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9C417231-5530-BD4D-0DC4-3A4A48CECC65}"/>
              </a:ext>
            </a:extLst>
          </p:cNvPr>
          <p:cNvSpPr/>
          <p:nvPr/>
        </p:nvSpPr>
        <p:spPr>
          <a:xfrm>
            <a:off x="4914900" y="3294730"/>
            <a:ext cx="5667375" cy="93353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s-ES" sz="1400" spc="25" dirty="0">
                <a:solidFill>
                  <a:schemeClr val="tx1"/>
                </a:solidFill>
                <a:uFill>
                  <a:solidFill>
                    <a:srgbClr val="622423"/>
                  </a:solidFill>
                </a:uFill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C</a:t>
            </a:r>
            <a:r>
              <a:rPr lang="es-ES" sz="1400" cap="none" spc="25" dirty="0">
                <a:solidFill>
                  <a:schemeClr val="tx1"/>
                </a:solidFill>
                <a:effectLst/>
                <a:uFill>
                  <a:solidFill>
                    <a:srgbClr val="622423"/>
                  </a:solidFill>
                </a:uFill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ontrol de gestión, la comprobación y análisis de los expedientes identificados de riesgo y, en su caso, propuesta de medidas específicas.</a:t>
            </a:r>
            <a:endParaRPr lang="es-ES" sz="2000" cap="none" spc="25" dirty="0">
              <a:solidFill>
                <a:schemeClr val="tx1"/>
              </a:solidFill>
              <a:effectLst/>
              <a:uFill>
                <a:solidFill>
                  <a:srgbClr val="622423"/>
                </a:solidFill>
              </a:uFill>
              <a:latin typeface="Gill Sans " panose="020B0502020104020203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F669CBAD-BB4C-8DEE-D3A2-22098A62FAC4}"/>
              </a:ext>
            </a:extLst>
          </p:cNvPr>
          <p:cNvSpPr/>
          <p:nvPr/>
        </p:nvSpPr>
        <p:spPr>
          <a:xfrm>
            <a:off x="4912228" y="4348724"/>
            <a:ext cx="5670047" cy="93353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s-ES" sz="1400" spc="25" dirty="0">
                <a:solidFill>
                  <a:schemeClr val="tx1"/>
                </a:solidFill>
                <a:uFill>
                  <a:solidFill>
                    <a:srgbClr val="622423"/>
                  </a:solidFill>
                </a:uFill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Aprobar objetivos e indicadores departamentales anuales, adoptar criterios sobre consultas éticas, implantar canal de información interno y buzón de ética institucional…</a:t>
            </a:r>
            <a:endParaRPr lang="es-ES" sz="2000" cap="none" spc="25" dirty="0">
              <a:solidFill>
                <a:schemeClr val="tx1"/>
              </a:solidFill>
              <a:effectLst/>
              <a:uFill>
                <a:solidFill>
                  <a:srgbClr val="622423"/>
                </a:solidFill>
              </a:uFill>
              <a:latin typeface="Gill Sans " panose="020B0502020104020203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51E71F5F-EF25-F78E-42DF-06D16D816D9F}"/>
              </a:ext>
            </a:extLst>
          </p:cNvPr>
          <p:cNvSpPr/>
          <p:nvPr/>
        </p:nvSpPr>
        <p:spPr>
          <a:xfrm>
            <a:off x="4912228" y="5396578"/>
            <a:ext cx="5670047" cy="93353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s-ES" sz="1400" spc="25" dirty="0">
                <a:solidFill>
                  <a:schemeClr val="tx1"/>
                </a:solidFill>
                <a:uFill>
                  <a:solidFill>
                    <a:srgbClr val="622423"/>
                  </a:solidFill>
                </a:uFill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Velar por la coherencia en la aplicación del SIAGE</a:t>
            </a:r>
            <a:endParaRPr lang="es-ES" sz="2000" cap="none" spc="25" dirty="0">
              <a:solidFill>
                <a:schemeClr val="tx1"/>
              </a:solidFill>
              <a:effectLst/>
              <a:uFill>
                <a:solidFill>
                  <a:srgbClr val="622423"/>
                </a:solidFill>
              </a:uFill>
              <a:latin typeface="Gill Sans " panose="020B0502020104020203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3" name="Globo: flecha derecha 22">
            <a:extLst>
              <a:ext uri="{FF2B5EF4-FFF2-40B4-BE49-F238E27FC236}">
                <a16:creationId xmlns:a16="http://schemas.microsoft.com/office/drawing/2014/main" id="{6BEFD8B7-8972-0B54-129C-CBB5079E0204}"/>
              </a:ext>
            </a:extLst>
          </p:cNvPr>
          <p:cNvSpPr/>
          <p:nvPr/>
        </p:nvSpPr>
        <p:spPr>
          <a:xfrm>
            <a:off x="1275755" y="4441610"/>
            <a:ext cx="3534370" cy="747761"/>
          </a:xfrm>
          <a:prstGeom prst="rightArrow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ysClr val="windowText" lastClr="000000"/>
                </a:solidFill>
                <a:latin typeface="Gill Sans " panose="020B0502020104020203" pitchFamily="34" charset="0"/>
              </a:rPr>
              <a:t>COMITES DE INTEGRIDAD INSTITUCIONAL DEPARTAMENTAL</a:t>
            </a:r>
          </a:p>
        </p:txBody>
      </p:sp>
      <p:sp>
        <p:nvSpPr>
          <p:cNvPr id="26" name="Globo: flecha derecha 25">
            <a:extLst>
              <a:ext uri="{FF2B5EF4-FFF2-40B4-BE49-F238E27FC236}">
                <a16:creationId xmlns:a16="http://schemas.microsoft.com/office/drawing/2014/main" id="{EFB1A3E6-62EA-55B6-4166-B2031E09ADBF}"/>
              </a:ext>
            </a:extLst>
          </p:cNvPr>
          <p:cNvSpPr/>
          <p:nvPr/>
        </p:nvSpPr>
        <p:spPr>
          <a:xfrm>
            <a:off x="1275755" y="5489464"/>
            <a:ext cx="3534370" cy="747761"/>
          </a:xfrm>
          <a:prstGeom prst="rightArrow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ysClr val="windowText" lastClr="000000"/>
                </a:solidFill>
                <a:latin typeface="Gill Sans " panose="020B0502020104020203" pitchFamily="34" charset="0"/>
              </a:rPr>
              <a:t>COMISIÓN DE INTEGRIDAD INSTITUCIONAL INTERDEPARTAMENTAL</a:t>
            </a:r>
          </a:p>
        </p:txBody>
      </p:sp>
    </p:spTree>
    <p:extLst>
      <p:ext uri="{BB962C8B-B14F-4D97-AF65-F5344CB8AC3E}">
        <p14:creationId xmlns:p14="http://schemas.microsoft.com/office/powerpoint/2010/main" val="38913637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2FB12AE-71D1-47FD-9AC3-EE2C07424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853C7E-3CBA-4464-865F-6044D94B1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338487" y="2994212"/>
            <a:ext cx="1345385" cy="668410"/>
          </a:xfrm>
          <a:custGeom>
            <a:avLst/>
            <a:gdLst>
              <a:gd name="connsiteX0" fmla="*/ 0 w 1345385"/>
              <a:gd name="connsiteY0" fmla="*/ 668410 h 668410"/>
              <a:gd name="connsiteX1" fmla="*/ 672692 w 1345385"/>
              <a:gd name="connsiteY1" fmla="*/ 0 h 668410"/>
              <a:gd name="connsiteX2" fmla="*/ 1345385 w 1345385"/>
              <a:gd name="connsiteY2" fmla="*/ 668410 h 668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45385" h="668410">
                <a:moveTo>
                  <a:pt x="0" y="668410"/>
                </a:moveTo>
                <a:lnTo>
                  <a:pt x="672692" y="0"/>
                </a:lnTo>
                <a:lnTo>
                  <a:pt x="1345385" y="668410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EFEC59-B929-4851-9DEF-9106F2797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3480" y="2760304"/>
            <a:ext cx="418137" cy="41813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132392-D5FF-4588-8FA1-5BAD77BF6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508836" y="4124955"/>
            <a:ext cx="635336" cy="63533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EAC045-695C-4E73-9B7C-AFD6FB22D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36522" y="4621062"/>
            <a:ext cx="224347" cy="22434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404A7A3A-BEAE-4BC6-A163-5D0E5F8C4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10175676" y="5597890"/>
            <a:ext cx="2982940" cy="1481975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2ED3B7D-405D-4DFA-8608-B6DE74671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46240" y="5280494"/>
            <a:ext cx="841505" cy="841505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52C8C3F-D18A-AC20-1F8B-98C0B467D4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C4731798-AB62-8DA2-A440-9989BD4BEFA8}"/>
              </a:ext>
            </a:extLst>
          </p:cNvPr>
          <p:cNvSpPr txBox="1">
            <a:spLocks/>
          </p:cNvSpPr>
          <p:nvPr/>
        </p:nvSpPr>
        <p:spPr>
          <a:xfrm>
            <a:off x="838200" y="391618"/>
            <a:ext cx="10515600" cy="890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ELEMENTOS DEL SIAGE</a:t>
            </a:r>
            <a:endParaRPr lang="es-ES" sz="2400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3BF87B2-D452-4319-A82E-B6FA3E553DFC}"/>
              </a:ext>
            </a:extLst>
          </p:cNvPr>
          <p:cNvSpPr txBox="1"/>
          <p:nvPr/>
        </p:nvSpPr>
        <p:spPr>
          <a:xfrm>
            <a:off x="2215663" y="1093428"/>
            <a:ext cx="7836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92175">
              <a:tabLst>
                <a:tab pos="720725" algn="l"/>
              </a:tabLst>
            </a:pPr>
            <a:r>
              <a:rPr lang="es-E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Actividades y medios de formación y difusión</a:t>
            </a:r>
          </a:p>
        </p:txBody>
      </p:sp>
      <p:pic>
        <p:nvPicPr>
          <p:cNvPr id="19" name="Gráfico 18" descr="megáfono1 contorno">
            <a:extLst>
              <a:ext uri="{FF2B5EF4-FFF2-40B4-BE49-F238E27FC236}">
                <a16:creationId xmlns:a16="http://schemas.microsoft.com/office/drawing/2014/main" id="{AF14F47C-316E-16AB-779D-DB5DFE6133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01263" y="877567"/>
            <a:ext cx="914400" cy="914400"/>
          </a:xfrm>
          <a:prstGeom prst="rect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252D3E35-227A-5D77-3294-5618862B0359}"/>
              </a:ext>
            </a:extLst>
          </p:cNvPr>
          <p:cNvSpPr txBox="1"/>
          <p:nvPr/>
        </p:nvSpPr>
        <p:spPr>
          <a:xfrm>
            <a:off x="838200" y="1962727"/>
            <a:ext cx="10357693" cy="484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DISEÑO EN BASE A LAS COMPETENCIAS (</a:t>
            </a:r>
            <a:r>
              <a:rPr lang="es-ES" sz="1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CONJUNTOS</a:t>
            </a:r>
            <a:r>
              <a:rPr lang="es-ES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47675" lvl="0" indent="-266700" algn="just">
              <a:lnSpc>
                <a:spcPct val="105000"/>
              </a:lnSpc>
              <a:buClr>
                <a:schemeClr val="accent5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s-ES" sz="1400" dirty="0">
                <a:effectLst/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Definir y analizar los valores públicos</a:t>
            </a:r>
          </a:p>
          <a:p>
            <a:pPr marL="447675" indent="-266700" algn="just">
              <a:lnSpc>
                <a:spcPct val="105000"/>
              </a:lnSpc>
              <a:buClr>
                <a:schemeClr val="accent5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s-ES" sz="1400" dirty="0"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Analizar y describir el sistema de integridad</a:t>
            </a:r>
          </a:p>
          <a:p>
            <a:pPr marL="447675" indent="-266700" algn="just">
              <a:lnSpc>
                <a:spcPct val="105000"/>
              </a:lnSpc>
              <a:buClr>
                <a:schemeClr val="accent5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s-ES" sz="1400" dirty="0"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Evaluar y gestionar los riesgos</a:t>
            </a:r>
          </a:p>
          <a:p>
            <a:pPr marL="447675" indent="-266700" algn="just">
              <a:lnSpc>
                <a:spcPct val="105000"/>
              </a:lnSpc>
              <a:buClr>
                <a:schemeClr val="accent5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s-ES" sz="1400" dirty="0"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Definir, analizar y diseñar herramientas no coercitivas en la promoción de la integridad</a:t>
            </a:r>
          </a:p>
          <a:p>
            <a:pPr marL="447675" indent="-266700" algn="just">
              <a:lnSpc>
                <a:spcPct val="105000"/>
              </a:lnSpc>
              <a:buClr>
                <a:schemeClr val="accent5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s-ES" sz="1400" dirty="0"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Analizar papel y aplicación de herramientas de gobierno abierto en la aplicación del sistema de integridad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lang="es-ES" dirty="0">
              <a:latin typeface="Gill Sans 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1800" b="1" dirty="0">
                <a:solidFill>
                  <a:schemeClr val="accent5">
                    <a:lumMod val="75000"/>
                  </a:schemeClr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MODALIDADES DE FORMACIÓN Y TIPOS DE CURSOS</a:t>
            </a:r>
          </a:p>
          <a:p>
            <a:pPr marL="447675" indent="-266700" algn="just">
              <a:lnSpc>
                <a:spcPct val="105000"/>
              </a:lnSpc>
              <a:buClr>
                <a:schemeClr val="accent5">
                  <a:lumMod val="7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Cursos dinamizados</a:t>
            </a:r>
          </a:p>
          <a:p>
            <a:pPr marL="447675" indent="-266700" algn="just">
              <a:lnSpc>
                <a:spcPct val="105000"/>
              </a:lnSpc>
              <a:buClr>
                <a:schemeClr val="accent5">
                  <a:lumMod val="7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Cursos autónomos, o “a tu ritmo”</a:t>
            </a:r>
          </a:p>
          <a:p>
            <a:pPr marL="447675" indent="-266700" algn="just">
              <a:lnSpc>
                <a:spcPct val="105000"/>
              </a:lnSpc>
              <a:buClr>
                <a:schemeClr val="accent5">
                  <a:lumMod val="7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Cursos tutorizados</a:t>
            </a:r>
          </a:p>
          <a:p>
            <a:pPr marL="447675" indent="-266700" algn="just">
              <a:lnSpc>
                <a:spcPct val="105000"/>
              </a:lnSpc>
              <a:buClr>
                <a:schemeClr val="accent5">
                  <a:lumMod val="7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s-ES" sz="1400" dirty="0"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Otros canales de formación: Seminarios, charlas, mesas…</a:t>
            </a:r>
          </a:p>
          <a:p>
            <a:pPr marL="992188" lvl="2" indent="-285750">
              <a:buFont typeface="Wingdings" panose="05000000000000000000" pitchFamily="2" charset="2"/>
              <a:buChar char="q"/>
              <a:defRPr/>
            </a:pPr>
            <a:endParaRPr lang="es-ES" sz="1400" dirty="0">
              <a:latin typeface="Gill Sans " panose="020B0502020104020203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  <a:cs typeface="Times New Roman" panose="02020603050405020304" pitchFamily="18" charset="0"/>
              </a:rPr>
              <a:t>ACTUACIONES PARA LA DIFUSIÓN Y COMUNICACIÓN </a:t>
            </a:r>
          </a:p>
          <a:p>
            <a:pPr marL="447675" marR="0" lvl="0" indent="-266700" algn="just" fontAlgn="auto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5">
                  <a:lumMod val="75000"/>
                </a:schemeClr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Declaración institucional</a:t>
            </a:r>
          </a:p>
          <a:p>
            <a:pPr marL="447675" marR="0" lvl="0" indent="-266700" algn="just" fontAlgn="auto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5">
                  <a:lumMod val="75000"/>
                </a:schemeClr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Módulos en cursos de prácticas de EEPP de nuevo ingreso</a:t>
            </a:r>
          </a:p>
          <a:p>
            <a:pPr marL="447675" marR="0" lvl="0" indent="-266700" algn="just" fontAlgn="auto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5">
                  <a:lumMod val="75000"/>
                </a:schemeClr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Apertura de espacio web oficial específico sobre integridad pública en el Portal de la Transparencia</a:t>
            </a:r>
          </a:p>
          <a:p>
            <a:pPr marL="447675" marR="0" lvl="0" indent="-266700" algn="just" fontAlgn="auto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5">
                  <a:lumMod val="75000"/>
                </a:schemeClr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400" dirty="0">
                <a:latin typeface="Gill Sans " panose="020B05020201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Folleto informativo para EEPP con FAQ</a:t>
            </a:r>
          </a:p>
          <a:p>
            <a:pPr marL="992188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lang="es-ES" sz="1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010883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2FB12AE-71D1-47FD-9AC3-EE2C07424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853C7E-3CBA-4464-865F-6044D94B1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338487" y="2994212"/>
            <a:ext cx="1345385" cy="668410"/>
          </a:xfrm>
          <a:custGeom>
            <a:avLst/>
            <a:gdLst>
              <a:gd name="connsiteX0" fmla="*/ 0 w 1345385"/>
              <a:gd name="connsiteY0" fmla="*/ 668410 h 668410"/>
              <a:gd name="connsiteX1" fmla="*/ 672692 w 1345385"/>
              <a:gd name="connsiteY1" fmla="*/ 0 h 668410"/>
              <a:gd name="connsiteX2" fmla="*/ 1345385 w 1345385"/>
              <a:gd name="connsiteY2" fmla="*/ 668410 h 668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45385" h="668410">
                <a:moveTo>
                  <a:pt x="0" y="668410"/>
                </a:moveTo>
                <a:lnTo>
                  <a:pt x="672692" y="0"/>
                </a:lnTo>
                <a:lnTo>
                  <a:pt x="1345385" y="668410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EFEC59-B929-4851-9DEF-9106F2797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3480" y="2760304"/>
            <a:ext cx="418137" cy="41813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132392-D5FF-4588-8FA1-5BAD77BF6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508836" y="4124955"/>
            <a:ext cx="635336" cy="63533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EAC045-695C-4E73-9B7C-AFD6FB22D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36522" y="4621062"/>
            <a:ext cx="224347" cy="22434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404A7A3A-BEAE-4BC6-A163-5D0E5F8C4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10175676" y="5597890"/>
            <a:ext cx="2982940" cy="1481975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2ED3B7D-405D-4DFA-8608-B6DE74671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46240" y="5280494"/>
            <a:ext cx="841505" cy="841505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A032125-6AAF-7A50-3B94-836C28A29FB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2" name="Elipse 1">
            <a:extLst>
              <a:ext uri="{FF2B5EF4-FFF2-40B4-BE49-F238E27FC236}">
                <a16:creationId xmlns:a16="http://schemas.microsoft.com/office/drawing/2014/main" id="{83572268-AA2D-8564-2D3C-C36FB002DBFF}"/>
              </a:ext>
            </a:extLst>
          </p:cNvPr>
          <p:cNvSpPr/>
          <p:nvPr/>
        </p:nvSpPr>
        <p:spPr>
          <a:xfrm>
            <a:off x="667571" y="2655724"/>
            <a:ext cx="2064622" cy="898502"/>
          </a:xfrm>
          <a:prstGeom prst="ellipse">
            <a:avLst/>
          </a:prstGeom>
          <a:solidFill>
            <a:srgbClr val="FFC7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FINALIDAD</a:t>
            </a:r>
            <a:endParaRPr lang="es-ES" b="1" dirty="0">
              <a:solidFill>
                <a:srgbClr val="FFFFFF"/>
              </a:solidFill>
            </a:endParaRP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AD1CF199-21FC-6684-B176-3E6DF29F1A6A}"/>
              </a:ext>
            </a:extLst>
          </p:cNvPr>
          <p:cNvSpPr/>
          <p:nvPr/>
        </p:nvSpPr>
        <p:spPr>
          <a:xfrm>
            <a:off x="676507" y="4284889"/>
            <a:ext cx="2064622" cy="898502"/>
          </a:xfrm>
          <a:prstGeom prst="ellipse">
            <a:avLst/>
          </a:prstGeom>
          <a:solidFill>
            <a:srgbClr val="FFC7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FFFF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PROTOCOLO</a:t>
            </a:r>
          </a:p>
        </p:txBody>
      </p:sp>
      <p:pic>
        <p:nvPicPr>
          <p:cNvPr id="13" name="Gráfico 12" descr="Centro de llamadas contorno">
            <a:extLst>
              <a:ext uri="{FF2B5EF4-FFF2-40B4-BE49-F238E27FC236}">
                <a16:creationId xmlns:a16="http://schemas.microsoft.com/office/drawing/2014/main" id="{07794FC8-52A9-D8A3-133D-903A5B172B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23490" y="851565"/>
            <a:ext cx="914400" cy="914400"/>
          </a:xfrm>
          <a:prstGeom prst="rect">
            <a:avLst/>
          </a:prstGeom>
        </p:spPr>
      </p:pic>
      <p:sp>
        <p:nvSpPr>
          <p:cNvPr id="25" name="Título 1">
            <a:extLst>
              <a:ext uri="{FF2B5EF4-FFF2-40B4-BE49-F238E27FC236}">
                <a16:creationId xmlns:a16="http://schemas.microsoft.com/office/drawing/2014/main" id="{53FEA913-BC87-9373-473A-C3D793920E95}"/>
              </a:ext>
            </a:extLst>
          </p:cNvPr>
          <p:cNvSpPr txBox="1">
            <a:spLocks/>
          </p:cNvSpPr>
          <p:nvPr/>
        </p:nvSpPr>
        <p:spPr>
          <a:xfrm>
            <a:off x="838200" y="391618"/>
            <a:ext cx="10515600" cy="890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ELEMENTOS DEL SIAGE</a:t>
            </a:r>
            <a:endParaRPr lang="es-ES" sz="2400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B793C8C7-0D28-84CF-D1A2-EFD2C33AE6F7}"/>
              </a:ext>
            </a:extLst>
          </p:cNvPr>
          <p:cNvSpPr txBox="1"/>
          <p:nvPr/>
        </p:nvSpPr>
        <p:spPr>
          <a:xfrm>
            <a:off x="2215663" y="1093428"/>
            <a:ext cx="7836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92175">
              <a:tabLst>
                <a:tab pos="720725" algn="l"/>
              </a:tabLst>
            </a:pPr>
            <a:r>
              <a:rPr lang="es-E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Protocolo de canales internos de información</a:t>
            </a:r>
          </a:p>
        </p:txBody>
      </p: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BEB07ECC-81D1-3787-5713-613A5AF9C093}"/>
              </a:ext>
            </a:extLst>
          </p:cNvPr>
          <p:cNvSpPr/>
          <p:nvPr/>
        </p:nvSpPr>
        <p:spPr>
          <a:xfrm>
            <a:off x="3675011" y="2544346"/>
            <a:ext cx="4821289" cy="120314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  <a:latin typeface="Gill Sans " panose="020B0502020104020203" pitchFamily="34" charset="0"/>
              </a:rPr>
              <a:t>Mantener informados a responsables de posibles casos de fraude + otras irregularidades</a:t>
            </a:r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7EC012F4-7AAF-64AC-5157-358F85B87EE0}"/>
              </a:ext>
            </a:extLst>
          </p:cNvPr>
          <p:cNvSpPr/>
          <p:nvPr/>
        </p:nvSpPr>
        <p:spPr>
          <a:xfrm>
            <a:off x="3671034" y="4127307"/>
            <a:ext cx="3347013" cy="120314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  <a:latin typeface="Gill Sans " panose="020B0502020104020203" pitchFamily="34" charset="0"/>
              </a:rPr>
              <a:t>Herramienta para la elaboración de canales o sistemas internos de información </a:t>
            </a:r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A982E358-0325-E9D3-10B6-0EE1CD6C8F93}"/>
              </a:ext>
            </a:extLst>
          </p:cNvPr>
          <p:cNvSpPr/>
          <p:nvPr/>
        </p:nvSpPr>
        <p:spPr>
          <a:xfrm>
            <a:off x="8006787" y="3979966"/>
            <a:ext cx="3347013" cy="1508348"/>
          </a:xfrm>
          <a:custGeom>
            <a:avLst/>
            <a:gdLst>
              <a:gd name="connsiteX0" fmla="*/ 0 w 3347013"/>
              <a:gd name="connsiteY0" fmla="*/ 251396 h 1508348"/>
              <a:gd name="connsiteX1" fmla="*/ 251396 w 3347013"/>
              <a:gd name="connsiteY1" fmla="*/ 0 h 1508348"/>
              <a:gd name="connsiteX2" fmla="*/ 3095617 w 3347013"/>
              <a:gd name="connsiteY2" fmla="*/ 0 h 1508348"/>
              <a:gd name="connsiteX3" fmla="*/ 3347013 w 3347013"/>
              <a:gd name="connsiteY3" fmla="*/ 251396 h 1508348"/>
              <a:gd name="connsiteX4" fmla="*/ 3347013 w 3347013"/>
              <a:gd name="connsiteY4" fmla="*/ 1256952 h 1508348"/>
              <a:gd name="connsiteX5" fmla="*/ 3095617 w 3347013"/>
              <a:gd name="connsiteY5" fmla="*/ 1508348 h 1508348"/>
              <a:gd name="connsiteX6" fmla="*/ 251396 w 3347013"/>
              <a:gd name="connsiteY6" fmla="*/ 1508348 h 1508348"/>
              <a:gd name="connsiteX7" fmla="*/ 0 w 3347013"/>
              <a:gd name="connsiteY7" fmla="*/ 1256952 h 1508348"/>
              <a:gd name="connsiteX8" fmla="*/ 0 w 3347013"/>
              <a:gd name="connsiteY8" fmla="*/ 251396 h 1508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47013" h="1508348" fill="none" extrusionOk="0">
                <a:moveTo>
                  <a:pt x="0" y="251396"/>
                </a:moveTo>
                <a:cubicBezTo>
                  <a:pt x="-11997" y="97173"/>
                  <a:pt x="125016" y="-329"/>
                  <a:pt x="251396" y="0"/>
                </a:cubicBezTo>
                <a:cubicBezTo>
                  <a:pt x="1309948" y="10759"/>
                  <a:pt x="2792425" y="76909"/>
                  <a:pt x="3095617" y="0"/>
                </a:cubicBezTo>
                <a:cubicBezTo>
                  <a:pt x="3238116" y="1284"/>
                  <a:pt x="3354083" y="136509"/>
                  <a:pt x="3347013" y="251396"/>
                </a:cubicBezTo>
                <a:cubicBezTo>
                  <a:pt x="3306798" y="472824"/>
                  <a:pt x="3411621" y="1048644"/>
                  <a:pt x="3347013" y="1256952"/>
                </a:cubicBezTo>
                <a:cubicBezTo>
                  <a:pt x="3336559" y="1408996"/>
                  <a:pt x="3238645" y="1488022"/>
                  <a:pt x="3095617" y="1508348"/>
                </a:cubicBezTo>
                <a:cubicBezTo>
                  <a:pt x="2465740" y="1364285"/>
                  <a:pt x="1294280" y="1624570"/>
                  <a:pt x="251396" y="1508348"/>
                </a:cubicBezTo>
                <a:cubicBezTo>
                  <a:pt x="111331" y="1513586"/>
                  <a:pt x="12434" y="1383767"/>
                  <a:pt x="0" y="1256952"/>
                </a:cubicBezTo>
                <a:cubicBezTo>
                  <a:pt x="77305" y="838707"/>
                  <a:pt x="-46048" y="656886"/>
                  <a:pt x="0" y="251396"/>
                </a:cubicBezTo>
                <a:close/>
              </a:path>
              <a:path w="3347013" h="1508348" stroke="0" extrusionOk="0">
                <a:moveTo>
                  <a:pt x="0" y="251396"/>
                </a:moveTo>
                <a:cubicBezTo>
                  <a:pt x="-6771" y="115428"/>
                  <a:pt x="109955" y="-19154"/>
                  <a:pt x="251396" y="0"/>
                </a:cubicBezTo>
                <a:cubicBezTo>
                  <a:pt x="677172" y="-53575"/>
                  <a:pt x="2041829" y="-164154"/>
                  <a:pt x="3095617" y="0"/>
                </a:cubicBezTo>
                <a:cubicBezTo>
                  <a:pt x="3235356" y="-15409"/>
                  <a:pt x="3348238" y="116343"/>
                  <a:pt x="3347013" y="251396"/>
                </a:cubicBezTo>
                <a:cubicBezTo>
                  <a:pt x="3338049" y="495920"/>
                  <a:pt x="3376982" y="767488"/>
                  <a:pt x="3347013" y="1256952"/>
                </a:cubicBezTo>
                <a:cubicBezTo>
                  <a:pt x="3350632" y="1375873"/>
                  <a:pt x="3242737" y="1509961"/>
                  <a:pt x="3095617" y="1508348"/>
                </a:cubicBezTo>
                <a:cubicBezTo>
                  <a:pt x="2553957" y="1494018"/>
                  <a:pt x="994828" y="1540079"/>
                  <a:pt x="251396" y="1508348"/>
                </a:cubicBezTo>
                <a:cubicBezTo>
                  <a:pt x="104264" y="1516814"/>
                  <a:pt x="2128" y="1395701"/>
                  <a:pt x="0" y="1256952"/>
                </a:cubicBezTo>
                <a:cubicBezTo>
                  <a:pt x="-37211" y="1095649"/>
                  <a:pt x="15298" y="562625"/>
                  <a:pt x="0" y="251396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715846296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Proyecto de Ley reguladora de la protección de las personas que informen sobre infracciones normativas y de lucha contra la corrupción por la que se transpone la Directiva (UE) 2019/1937 del Parlamento Europeo y del Consejo, de 23 de octubre de 2019, relativa a la protección de las personas que informen sobre infracciones del derecho de la Unión</a:t>
            </a:r>
          </a:p>
        </p:txBody>
      </p:sp>
      <p:sp>
        <p:nvSpPr>
          <p:cNvPr id="36" name="Flecha: a la derecha 35">
            <a:extLst>
              <a:ext uri="{FF2B5EF4-FFF2-40B4-BE49-F238E27FC236}">
                <a16:creationId xmlns:a16="http://schemas.microsoft.com/office/drawing/2014/main" id="{19C9AA0D-48C4-3F18-4FE5-2112775288F3}"/>
              </a:ext>
            </a:extLst>
          </p:cNvPr>
          <p:cNvSpPr/>
          <p:nvPr/>
        </p:nvSpPr>
        <p:spPr>
          <a:xfrm>
            <a:off x="2850216" y="4536338"/>
            <a:ext cx="693361" cy="376461"/>
          </a:xfrm>
          <a:prstGeom prst="rightArrow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Flecha: a la derecha 37">
            <a:extLst>
              <a:ext uri="{FF2B5EF4-FFF2-40B4-BE49-F238E27FC236}">
                <a16:creationId xmlns:a16="http://schemas.microsoft.com/office/drawing/2014/main" id="{ACBB0FBE-342A-97C8-9009-E092A62F4D81}"/>
              </a:ext>
            </a:extLst>
          </p:cNvPr>
          <p:cNvSpPr/>
          <p:nvPr/>
        </p:nvSpPr>
        <p:spPr>
          <a:xfrm>
            <a:off x="2850216" y="2957690"/>
            <a:ext cx="693361" cy="376461"/>
          </a:xfrm>
          <a:prstGeom prst="rightArrow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Flecha: a la derecha 38">
            <a:extLst>
              <a:ext uri="{FF2B5EF4-FFF2-40B4-BE49-F238E27FC236}">
                <a16:creationId xmlns:a16="http://schemas.microsoft.com/office/drawing/2014/main" id="{2F2DE17A-3B55-F2CE-80A4-B57748F0FAE0}"/>
              </a:ext>
            </a:extLst>
          </p:cNvPr>
          <p:cNvSpPr/>
          <p:nvPr/>
        </p:nvSpPr>
        <p:spPr>
          <a:xfrm>
            <a:off x="7160974" y="4540649"/>
            <a:ext cx="693361" cy="376461"/>
          </a:xfrm>
          <a:prstGeom prst="rightArrow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7638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15188" y="-231223"/>
            <a:ext cx="1409491" cy="1876653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683A96F-63D8-092E-442D-F40A184A46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24B5E3E7-9484-14F2-ECA4-72B77845E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832" y="605241"/>
            <a:ext cx="9032335" cy="599609"/>
          </a:xfrm>
        </p:spPr>
        <p:txBody>
          <a:bodyPr>
            <a:noAutofit/>
          </a:bodyPr>
          <a:lstStyle/>
          <a:p>
            <a:pPr algn="ctr"/>
            <a:r>
              <a:rPr lang="en-US" sz="3200" b="1" kern="1200" dirty="0">
                <a:solidFill>
                  <a:schemeClr val="accent1"/>
                </a:solidFill>
                <a:latin typeface="Gill Sans " panose="020B0502020104020203" pitchFamily="34" charset="0"/>
              </a:rPr>
              <a:t>SISTEMA DE INTEGRIDAD DE LA AGE</a:t>
            </a:r>
            <a:endParaRPr lang="es-ES" sz="3200" dirty="0">
              <a:latin typeface="Gill Sans " panose="020B0502020104020203" pitchFamily="34" charset="0"/>
            </a:endParaRPr>
          </a:p>
        </p:txBody>
      </p:sp>
      <p:sp>
        <p:nvSpPr>
          <p:cNvPr id="7" name="Hexágono 6">
            <a:extLst>
              <a:ext uri="{FF2B5EF4-FFF2-40B4-BE49-F238E27FC236}">
                <a16:creationId xmlns:a16="http://schemas.microsoft.com/office/drawing/2014/main" id="{23877684-E52E-3B2D-A8EA-5CEFD6504913}"/>
              </a:ext>
            </a:extLst>
          </p:cNvPr>
          <p:cNvSpPr/>
          <p:nvPr/>
        </p:nvSpPr>
        <p:spPr>
          <a:xfrm>
            <a:off x="559195" y="2660262"/>
            <a:ext cx="2950143" cy="2597002"/>
          </a:xfrm>
          <a:prstGeom prst="hexagon">
            <a:avLst/>
          </a:prstGeom>
          <a:solidFill>
            <a:srgbClr val="A3C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latin typeface="Gill Sans " panose="020B0502020104020203" pitchFamily="34" charset="0"/>
              </a:rPr>
              <a:t>¿Qué es?</a:t>
            </a:r>
          </a:p>
        </p:txBody>
      </p:sp>
      <p:sp>
        <p:nvSpPr>
          <p:cNvPr id="9" name="Hexágono 8">
            <a:extLst>
              <a:ext uri="{FF2B5EF4-FFF2-40B4-BE49-F238E27FC236}">
                <a16:creationId xmlns:a16="http://schemas.microsoft.com/office/drawing/2014/main" id="{9ED7339C-4DCF-7FA2-4D99-F8C03D3D5F26}"/>
              </a:ext>
            </a:extLst>
          </p:cNvPr>
          <p:cNvSpPr/>
          <p:nvPr/>
        </p:nvSpPr>
        <p:spPr>
          <a:xfrm>
            <a:off x="8515221" y="1868931"/>
            <a:ext cx="2947930" cy="2597001"/>
          </a:xfrm>
          <a:prstGeom prst="hexagon">
            <a:avLst/>
          </a:prstGeom>
          <a:solidFill>
            <a:srgbClr val="2F53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latin typeface="Gill Sans " panose="020B0502020104020203" pitchFamily="34" charset="0"/>
              </a:rPr>
              <a:t>¿Para quién?</a:t>
            </a:r>
          </a:p>
        </p:txBody>
      </p:sp>
      <p:sp>
        <p:nvSpPr>
          <p:cNvPr id="11" name="Hexágono 10">
            <a:extLst>
              <a:ext uri="{FF2B5EF4-FFF2-40B4-BE49-F238E27FC236}">
                <a16:creationId xmlns:a16="http://schemas.microsoft.com/office/drawing/2014/main" id="{53716181-76FC-E2D7-544B-AA38F83AC336}"/>
              </a:ext>
            </a:extLst>
          </p:cNvPr>
          <p:cNvSpPr/>
          <p:nvPr/>
        </p:nvSpPr>
        <p:spPr>
          <a:xfrm>
            <a:off x="5978414" y="3656340"/>
            <a:ext cx="2947930" cy="2597002"/>
          </a:xfrm>
          <a:prstGeom prst="hexagon">
            <a:avLst/>
          </a:prstGeom>
          <a:solidFill>
            <a:srgbClr val="3483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latin typeface="Gill Sans " panose="020B0502020104020203" pitchFamily="34" charset="0"/>
              </a:rPr>
              <a:t>¿Para qué?</a:t>
            </a:r>
          </a:p>
        </p:txBody>
      </p:sp>
      <p:sp>
        <p:nvSpPr>
          <p:cNvPr id="13" name="Hexágono 12">
            <a:extLst>
              <a:ext uri="{FF2B5EF4-FFF2-40B4-BE49-F238E27FC236}">
                <a16:creationId xmlns:a16="http://schemas.microsoft.com/office/drawing/2014/main" id="{C77B7CF5-F59D-B31C-7240-D427915FB7C1}"/>
              </a:ext>
            </a:extLst>
          </p:cNvPr>
          <p:cNvSpPr/>
          <p:nvPr/>
        </p:nvSpPr>
        <p:spPr>
          <a:xfrm>
            <a:off x="3509338" y="1600736"/>
            <a:ext cx="2947930" cy="2597002"/>
          </a:xfrm>
          <a:prstGeom prst="hexagon">
            <a:avLst/>
          </a:prstGeom>
          <a:solidFill>
            <a:srgbClr val="FFE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¿Por qué? </a:t>
            </a:r>
          </a:p>
        </p:txBody>
      </p:sp>
    </p:spTree>
    <p:extLst>
      <p:ext uri="{BB962C8B-B14F-4D97-AF65-F5344CB8AC3E}">
        <p14:creationId xmlns:p14="http://schemas.microsoft.com/office/powerpoint/2010/main" val="24363795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2FB12AE-71D1-47FD-9AC3-EE2C07424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853C7E-3CBA-4464-865F-6044D94B1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338487" y="2994212"/>
            <a:ext cx="1345385" cy="668410"/>
          </a:xfrm>
          <a:custGeom>
            <a:avLst/>
            <a:gdLst>
              <a:gd name="connsiteX0" fmla="*/ 0 w 1345385"/>
              <a:gd name="connsiteY0" fmla="*/ 668410 h 668410"/>
              <a:gd name="connsiteX1" fmla="*/ 672692 w 1345385"/>
              <a:gd name="connsiteY1" fmla="*/ 0 h 668410"/>
              <a:gd name="connsiteX2" fmla="*/ 1345385 w 1345385"/>
              <a:gd name="connsiteY2" fmla="*/ 668410 h 668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45385" h="668410">
                <a:moveTo>
                  <a:pt x="0" y="668410"/>
                </a:moveTo>
                <a:lnTo>
                  <a:pt x="672692" y="0"/>
                </a:lnTo>
                <a:lnTo>
                  <a:pt x="1345385" y="668410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EFEC59-B929-4851-9DEF-9106F2797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3480" y="2760304"/>
            <a:ext cx="418137" cy="41813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132392-D5FF-4588-8FA1-5BAD77BF6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508836" y="4124955"/>
            <a:ext cx="635336" cy="63533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EAC045-695C-4E73-9B7C-AFD6FB22D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36522" y="4621062"/>
            <a:ext cx="224347" cy="22434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404A7A3A-BEAE-4BC6-A163-5D0E5F8C4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10175676" y="5597890"/>
            <a:ext cx="2982940" cy="1481975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2ED3B7D-405D-4DFA-8608-B6DE74671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46240" y="5280494"/>
            <a:ext cx="841505" cy="841505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A288642-5DCA-43F7-A44D-30BABD2D4CD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A7C95DF5-9146-48BF-D657-7A0C207E649E}"/>
              </a:ext>
            </a:extLst>
          </p:cNvPr>
          <p:cNvSpPr txBox="1">
            <a:spLocks/>
          </p:cNvSpPr>
          <p:nvPr/>
        </p:nvSpPr>
        <p:spPr>
          <a:xfrm>
            <a:off x="838200" y="391618"/>
            <a:ext cx="10515600" cy="890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ELEMENTOS DEL SIAGE</a:t>
            </a:r>
            <a:endParaRPr lang="es-ES" sz="2400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  <p:pic>
        <p:nvPicPr>
          <p:cNvPr id="19" name="Gráfico 18" descr="Buzón de correo contorno">
            <a:extLst>
              <a:ext uri="{FF2B5EF4-FFF2-40B4-BE49-F238E27FC236}">
                <a16:creationId xmlns:a16="http://schemas.microsoft.com/office/drawing/2014/main" id="{7FE0A020-C1D9-617D-56D9-0B315BB333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92119" y="922306"/>
            <a:ext cx="914400" cy="914400"/>
          </a:xfrm>
          <a:prstGeom prst="rect">
            <a:avLst/>
          </a:prstGeom>
        </p:spPr>
      </p:pic>
      <p:sp>
        <p:nvSpPr>
          <p:cNvPr id="23" name="Rectángulo 22">
            <a:extLst>
              <a:ext uri="{FF2B5EF4-FFF2-40B4-BE49-F238E27FC236}">
                <a16:creationId xmlns:a16="http://schemas.microsoft.com/office/drawing/2014/main" id="{9CC380B1-6785-4168-BC99-D04CC3AF1961}"/>
              </a:ext>
            </a:extLst>
          </p:cNvPr>
          <p:cNvSpPr/>
          <p:nvPr/>
        </p:nvSpPr>
        <p:spPr>
          <a:xfrm>
            <a:off x="565262" y="5559509"/>
            <a:ext cx="2688337" cy="74126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Denuncias internas o externas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chemeClr val="tx1"/>
                </a:solidFill>
                <a:latin typeface="Gill Sans " panose="020B0502020104020203" pitchFamily="34" charset="0"/>
              </a:rPr>
              <a:t>Quejas o sugerencias</a:t>
            </a:r>
          </a:p>
        </p:txBody>
      </p:sp>
      <p:sp>
        <p:nvSpPr>
          <p:cNvPr id="24" name="Flecha: hacia abajo 23">
            <a:extLst>
              <a:ext uri="{FF2B5EF4-FFF2-40B4-BE49-F238E27FC236}">
                <a16:creationId xmlns:a16="http://schemas.microsoft.com/office/drawing/2014/main" id="{BFB0E5AF-590C-2021-2A44-94B8C22A1323}"/>
              </a:ext>
            </a:extLst>
          </p:cNvPr>
          <p:cNvSpPr/>
          <p:nvPr/>
        </p:nvSpPr>
        <p:spPr>
          <a:xfrm>
            <a:off x="1384842" y="4697838"/>
            <a:ext cx="1063446" cy="741268"/>
          </a:xfrm>
          <a:prstGeom prst="downArrow">
            <a:avLst>
              <a:gd name="adj1" fmla="val 50000"/>
              <a:gd name="adj2" fmla="val 47430"/>
            </a:avLst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rgbClr val="C00000"/>
                </a:solidFill>
                <a:latin typeface="Gill Sans " panose="020B0502020104020203" pitchFamily="34" charset="0"/>
              </a:rPr>
              <a:t>NO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6E9042E-837B-99D7-F653-D4F1239682DD}"/>
              </a:ext>
            </a:extLst>
          </p:cNvPr>
          <p:cNvSpPr txBox="1"/>
          <p:nvPr/>
        </p:nvSpPr>
        <p:spPr>
          <a:xfrm>
            <a:off x="2215663" y="1093428"/>
            <a:ext cx="7836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92175">
              <a:tabLst>
                <a:tab pos="720725" algn="l"/>
              </a:tabLst>
            </a:pPr>
            <a:r>
              <a:rPr lang="es-E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Buzón de ética institucional</a:t>
            </a:r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6B00FE3D-3D2A-B03F-75FD-2175D962B1C8}"/>
              </a:ext>
            </a:extLst>
          </p:cNvPr>
          <p:cNvSpPr/>
          <p:nvPr/>
        </p:nvSpPr>
        <p:spPr>
          <a:xfrm>
            <a:off x="3871150" y="2073026"/>
            <a:ext cx="7692200" cy="120314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chemeClr val="tx1"/>
                </a:solidFill>
                <a:latin typeface="Gill Sans " panose="020B0502020104020203" pitchFamily="34" charset="0"/>
              </a:rPr>
              <a:t>EEPP</a:t>
            </a:r>
            <a:r>
              <a:rPr lang="es-ES" dirty="0">
                <a:solidFill>
                  <a:schemeClr val="tx1"/>
                </a:solidFill>
                <a:latin typeface="Gill Sans " panose="020B0502020104020203" pitchFamily="34" charset="0"/>
              </a:rPr>
              <a:t> de la AGE y organismos del SP institucional </a:t>
            </a:r>
            <a:r>
              <a:rPr lang="es-ES" b="1" dirty="0">
                <a:solidFill>
                  <a:schemeClr val="tx1"/>
                </a:solidFill>
                <a:latin typeface="Gill Sans " panose="020B0502020104020203" pitchFamily="34" charset="0"/>
              </a:rPr>
              <a:t>adheridos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  <a:latin typeface="Gill Sans " panose="020B0502020104020203" pitchFamily="34" charset="0"/>
              </a:rPr>
              <a:t>Consultas relacionadas con aplicación del Código de buen gobierno </a:t>
            </a:r>
            <a:r>
              <a:rPr lang="es-ES" dirty="0">
                <a:solidFill>
                  <a:schemeClr val="tx1"/>
                </a:solidFill>
                <a:latin typeface="Gill Sans " panose="020B0502020104020203" pitchFamily="34" charset="0"/>
                <a:sym typeface="Wingdings" panose="05000000000000000000" pitchFamily="2" charset="2"/>
              </a:rPr>
              <a:t> OCI</a:t>
            </a:r>
            <a:endParaRPr lang="es-ES" dirty="0">
              <a:solidFill>
                <a:schemeClr val="tx1"/>
              </a:solidFill>
              <a:latin typeface="Gill Sans " panose="020B0502020104020203" pitchFamily="34" charset="0"/>
            </a:endParaRPr>
          </a:p>
        </p:txBody>
      </p:sp>
      <p:sp>
        <p:nvSpPr>
          <p:cNvPr id="26" name="Rectángulo: esquinas redondeadas 25">
            <a:extLst>
              <a:ext uri="{FF2B5EF4-FFF2-40B4-BE49-F238E27FC236}">
                <a16:creationId xmlns:a16="http://schemas.microsoft.com/office/drawing/2014/main" id="{1BF5FF5B-3EFF-9491-BBA9-3BE1E58A0118}"/>
              </a:ext>
            </a:extLst>
          </p:cNvPr>
          <p:cNvSpPr/>
          <p:nvPr/>
        </p:nvSpPr>
        <p:spPr>
          <a:xfrm>
            <a:off x="3862214" y="3550636"/>
            <a:ext cx="7210937" cy="120314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>
                <a:solidFill>
                  <a:schemeClr val="tx1"/>
                </a:solidFill>
                <a:latin typeface="Gill Sans " panose="020B0502020104020203" pitchFamily="34" charset="0"/>
              </a:rPr>
              <a:t>Canalizar dudas y consultas sobre interpretación y concreción de los principios y valores del Código de buena administración</a:t>
            </a: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EAB177BE-FB8F-E2DE-6DDE-44DF88285715}"/>
              </a:ext>
            </a:extLst>
          </p:cNvPr>
          <p:cNvSpPr/>
          <p:nvPr/>
        </p:nvSpPr>
        <p:spPr>
          <a:xfrm>
            <a:off x="877121" y="2227099"/>
            <a:ext cx="2064622" cy="898502"/>
          </a:xfrm>
          <a:prstGeom prst="ellipse">
            <a:avLst/>
          </a:prstGeom>
          <a:solidFill>
            <a:srgbClr val="FFC7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FFFF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ÁMBITO SUBJETIVO</a:t>
            </a:r>
            <a:endParaRPr lang="es-ES" b="1" dirty="0">
              <a:solidFill>
                <a:srgbClr val="FFFFFF"/>
              </a:solidFill>
            </a:endParaRPr>
          </a:p>
        </p:txBody>
      </p:sp>
      <p:sp>
        <p:nvSpPr>
          <p:cNvPr id="28" name="Flecha: a la derecha 27">
            <a:extLst>
              <a:ext uri="{FF2B5EF4-FFF2-40B4-BE49-F238E27FC236}">
                <a16:creationId xmlns:a16="http://schemas.microsoft.com/office/drawing/2014/main" id="{95AABAC7-E54D-3733-8CD3-E2B5343F2106}"/>
              </a:ext>
            </a:extLst>
          </p:cNvPr>
          <p:cNvSpPr/>
          <p:nvPr/>
        </p:nvSpPr>
        <p:spPr>
          <a:xfrm>
            <a:off x="3059766" y="2529065"/>
            <a:ext cx="693361" cy="376461"/>
          </a:xfrm>
          <a:prstGeom prst="rightArrow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EAB0C565-F4C7-AED1-5CF7-11F69C21DF32}"/>
              </a:ext>
            </a:extLst>
          </p:cNvPr>
          <p:cNvSpPr/>
          <p:nvPr/>
        </p:nvSpPr>
        <p:spPr>
          <a:xfrm>
            <a:off x="886057" y="3703864"/>
            <a:ext cx="2064622" cy="898502"/>
          </a:xfrm>
          <a:prstGeom prst="ellipse">
            <a:avLst/>
          </a:prstGeom>
          <a:solidFill>
            <a:srgbClr val="FFC7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FFFF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ÁMBITO OBJETIVO</a:t>
            </a:r>
          </a:p>
        </p:txBody>
      </p:sp>
      <p:sp>
        <p:nvSpPr>
          <p:cNvPr id="30" name="Flecha: a la derecha 29">
            <a:extLst>
              <a:ext uri="{FF2B5EF4-FFF2-40B4-BE49-F238E27FC236}">
                <a16:creationId xmlns:a16="http://schemas.microsoft.com/office/drawing/2014/main" id="{0E1EE5BC-D46A-7DEC-4615-B8EE44E7C627}"/>
              </a:ext>
            </a:extLst>
          </p:cNvPr>
          <p:cNvSpPr/>
          <p:nvPr/>
        </p:nvSpPr>
        <p:spPr>
          <a:xfrm>
            <a:off x="3059766" y="3955313"/>
            <a:ext cx="693361" cy="376461"/>
          </a:xfrm>
          <a:prstGeom prst="rightArrow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11421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2FB12AE-71D1-47FD-9AC3-EE2C07424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853C7E-3CBA-4464-865F-6044D94B1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338487" y="2994212"/>
            <a:ext cx="1345385" cy="668410"/>
          </a:xfrm>
          <a:custGeom>
            <a:avLst/>
            <a:gdLst>
              <a:gd name="connsiteX0" fmla="*/ 0 w 1345385"/>
              <a:gd name="connsiteY0" fmla="*/ 668410 h 668410"/>
              <a:gd name="connsiteX1" fmla="*/ 672692 w 1345385"/>
              <a:gd name="connsiteY1" fmla="*/ 0 h 668410"/>
              <a:gd name="connsiteX2" fmla="*/ 1345385 w 1345385"/>
              <a:gd name="connsiteY2" fmla="*/ 668410 h 668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45385" h="668410">
                <a:moveTo>
                  <a:pt x="0" y="668410"/>
                </a:moveTo>
                <a:lnTo>
                  <a:pt x="672692" y="0"/>
                </a:lnTo>
                <a:lnTo>
                  <a:pt x="1345385" y="668410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EFEC59-B929-4851-9DEF-9106F2797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3480" y="2760304"/>
            <a:ext cx="418137" cy="41813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132392-D5FF-4588-8FA1-5BAD77BF6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508836" y="4124955"/>
            <a:ext cx="635336" cy="63533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EAC045-695C-4E73-9B7C-AFD6FB22D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36522" y="4621062"/>
            <a:ext cx="224347" cy="22434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404A7A3A-BEAE-4BC6-A163-5D0E5F8C4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10175676" y="5597890"/>
            <a:ext cx="2982940" cy="1481975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2ED3B7D-405D-4DFA-8608-B6DE74671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46240" y="5280494"/>
            <a:ext cx="841505" cy="841505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F6E829A-0B27-76DB-79C8-2D0D52F60D8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pic>
        <p:nvPicPr>
          <p:cNvPr id="17" name="Gráfico 16" descr="Estadísticas contorno">
            <a:extLst>
              <a:ext uri="{FF2B5EF4-FFF2-40B4-BE49-F238E27FC236}">
                <a16:creationId xmlns:a16="http://schemas.microsoft.com/office/drawing/2014/main" id="{091583D4-86F0-D62C-82E4-B8805CE597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63476" y="965377"/>
            <a:ext cx="914400" cy="914400"/>
          </a:xfrm>
          <a:prstGeom prst="rect">
            <a:avLst/>
          </a:prstGeom>
        </p:spPr>
      </p:pic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CE539B04-D998-05EF-DBE4-3DED197D7A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4421024"/>
              </p:ext>
            </p:extLst>
          </p:nvPr>
        </p:nvGraphicFramePr>
        <p:xfrm>
          <a:off x="1440679" y="2164301"/>
          <a:ext cx="10515599" cy="4533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id="{4CE7F8A0-FC7A-6B7D-76CE-E26EE7730EC6}"/>
              </a:ext>
            </a:extLst>
          </p:cNvPr>
          <p:cNvSpPr txBox="1">
            <a:spLocks/>
          </p:cNvSpPr>
          <p:nvPr/>
        </p:nvSpPr>
        <p:spPr>
          <a:xfrm>
            <a:off x="838200" y="391618"/>
            <a:ext cx="10515600" cy="890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ELEMENTOS DEL SIAGE</a:t>
            </a:r>
            <a:endParaRPr lang="es-ES" sz="2400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1A8B0CF-F97C-AC6D-57CE-CC90E75F3936}"/>
              </a:ext>
            </a:extLst>
          </p:cNvPr>
          <p:cNvSpPr txBox="1"/>
          <p:nvPr/>
        </p:nvSpPr>
        <p:spPr>
          <a:xfrm>
            <a:off x="2215663" y="1093428"/>
            <a:ext cx="78362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92175">
              <a:tabLst>
                <a:tab pos="720725" algn="l"/>
              </a:tabLst>
            </a:pPr>
            <a:r>
              <a:rPr lang="es-E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Mecanismos de planificación, seguimiento, evaluación y revisión</a:t>
            </a:r>
          </a:p>
        </p:txBody>
      </p:sp>
    </p:spTree>
    <p:extLst>
      <p:ext uri="{BB962C8B-B14F-4D97-AF65-F5344CB8AC3E}">
        <p14:creationId xmlns:p14="http://schemas.microsoft.com/office/powerpoint/2010/main" val="41158129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2FB12AE-71D1-47FD-9AC3-EE2C07424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853C7E-3CBA-4464-865F-6044D94B1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338487" y="2994212"/>
            <a:ext cx="1345385" cy="668410"/>
          </a:xfrm>
          <a:custGeom>
            <a:avLst/>
            <a:gdLst>
              <a:gd name="connsiteX0" fmla="*/ 0 w 1345385"/>
              <a:gd name="connsiteY0" fmla="*/ 668410 h 668410"/>
              <a:gd name="connsiteX1" fmla="*/ 672692 w 1345385"/>
              <a:gd name="connsiteY1" fmla="*/ 0 h 668410"/>
              <a:gd name="connsiteX2" fmla="*/ 1345385 w 1345385"/>
              <a:gd name="connsiteY2" fmla="*/ 668410 h 668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45385" h="668410">
                <a:moveTo>
                  <a:pt x="0" y="668410"/>
                </a:moveTo>
                <a:lnTo>
                  <a:pt x="672692" y="0"/>
                </a:lnTo>
                <a:lnTo>
                  <a:pt x="1345385" y="668410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EFEC59-B929-4851-9DEF-9106F2797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3480" y="2760304"/>
            <a:ext cx="418137" cy="41813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132392-D5FF-4588-8FA1-5BAD77BF6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508836" y="4124955"/>
            <a:ext cx="635336" cy="63533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EAC045-695C-4E73-9B7C-AFD6FB22D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36522" y="4621062"/>
            <a:ext cx="224347" cy="22434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404A7A3A-BEAE-4BC6-A163-5D0E5F8C4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10175676" y="5597890"/>
            <a:ext cx="2982940" cy="1481975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2ED3B7D-405D-4DFA-8608-B6DE74671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46240" y="5280494"/>
            <a:ext cx="841505" cy="841505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BC557CA-0933-A278-1B7E-A02B3F04BC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D6B03BD-2E5E-ECD1-3ED0-A343E65B837A}"/>
              </a:ext>
            </a:extLst>
          </p:cNvPr>
          <p:cNvSpPr txBox="1">
            <a:spLocks/>
          </p:cNvSpPr>
          <p:nvPr/>
        </p:nvSpPr>
        <p:spPr>
          <a:xfrm>
            <a:off x="838200" y="391618"/>
            <a:ext cx="10515600" cy="890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PRÓXIMOS PASOS</a:t>
            </a:r>
            <a:endParaRPr lang="es-ES" sz="2400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  <p:pic>
        <p:nvPicPr>
          <p:cNvPr id="11" name="Gráfico 10" descr="Dirigir dos pines por un camino contorno">
            <a:extLst>
              <a:ext uri="{FF2B5EF4-FFF2-40B4-BE49-F238E27FC236}">
                <a16:creationId xmlns:a16="http://schemas.microsoft.com/office/drawing/2014/main" id="{2ACBFD56-01C4-F07A-ACB0-D86DA01BBC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09950" y="351704"/>
            <a:ext cx="914400" cy="914400"/>
          </a:xfrm>
          <a:prstGeom prst="rect">
            <a:avLst/>
          </a:prstGeom>
        </p:spPr>
      </p:pic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382FCD2D-D92A-CC15-79CF-D23E3CDD0ADB}"/>
              </a:ext>
            </a:extLst>
          </p:cNvPr>
          <p:cNvSpPr/>
          <p:nvPr/>
        </p:nvSpPr>
        <p:spPr>
          <a:xfrm>
            <a:off x="607727" y="1612025"/>
            <a:ext cx="11059420" cy="45227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s-ES" sz="16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Información a la </a:t>
            </a:r>
            <a:r>
              <a:rPr lang="es-ES" sz="1600" b="1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Comisión Técnica de Responsabilidad Social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s-ES" sz="1600" dirty="0">
              <a:solidFill>
                <a:schemeClr val="tx1"/>
              </a:solidFill>
              <a:latin typeface="Gill Sans 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s-ES" sz="16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Publicación en el portal </a:t>
            </a:r>
            <a:r>
              <a:rPr lang="es-ES" sz="1600" b="1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FUNCIONA</a:t>
            </a:r>
            <a:endParaRPr lang="es-ES" sz="1600" dirty="0">
              <a:solidFill>
                <a:schemeClr val="tx1"/>
              </a:solidFill>
              <a:latin typeface="Gill Sans " panose="020B0502020104020203" pitchFamily="34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endParaRPr lang="es-ES" sz="1600" dirty="0">
              <a:solidFill>
                <a:schemeClr val="tx1"/>
              </a:solidFill>
              <a:latin typeface="Gill Sans 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s-ES" sz="1600" b="1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Cuestionarios</a:t>
            </a:r>
            <a:r>
              <a:rPr lang="es-ES" sz="16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empleados públicos y altos cargos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s-ES" sz="1600" dirty="0">
              <a:solidFill>
                <a:schemeClr val="tx1"/>
              </a:solidFill>
              <a:effectLst/>
              <a:latin typeface="Gill Sans 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s-ES" sz="16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Presentación en el </a:t>
            </a:r>
            <a:r>
              <a:rPr lang="es-ES" sz="1600" b="1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GT de Integridad del Foro de Gobierno Abierto </a:t>
            </a:r>
            <a:r>
              <a:rPr lang="es-ES" sz="1600" b="1" dirty="0">
                <a:solidFill>
                  <a:schemeClr val="tx1"/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buClr>
                <a:schemeClr val="tx1"/>
              </a:buClr>
            </a:pPr>
            <a:r>
              <a:rPr lang="es-ES" sz="1600" b="1" dirty="0">
                <a:solidFill>
                  <a:schemeClr val="tx1"/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s-ES" sz="16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Publicación del SIAGE en el </a:t>
            </a:r>
            <a:r>
              <a:rPr lang="es-ES" sz="1600" b="1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Portal de la Transparencia</a:t>
            </a:r>
          </a:p>
          <a:p>
            <a:pPr>
              <a:buClr>
                <a:schemeClr val="tx1"/>
              </a:buClr>
            </a:pPr>
            <a:r>
              <a:rPr lang="es-ES" sz="1600" b="1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endParaRPr lang="es-ES" sz="1600" dirty="0">
              <a:solidFill>
                <a:schemeClr val="tx1"/>
              </a:solidFill>
              <a:effectLst/>
              <a:latin typeface="Gill Sans 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s-ES" sz="1600" b="1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Aprobación del SIAGE </a:t>
            </a:r>
            <a:r>
              <a:rPr lang="es-ES" sz="16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 la Comisión Coordinadora de IIGGSS</a:t>
            </a:r>
          </a:p>
          <a:p>
            <a:endParaRPr lang="es-ES" sz="1600" dirty="0">
              <a:solidFill>
                <a:schemeClr val="tx1"/>
              </a:solidFill>
              <a:effectLst/>
              <a:latin typeface="Gill Sans 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ES" sz="1600" b="1">
                <a:solidFill>
                  <a:schemeClr val="tx1"/>
                </a:solidFill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Talleres </a:t>
            </a:r>
            <a:r>
              <a:rPr lang="es-ES" sz="1600" b="1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ES" sz="16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 una muestra de empleados públicos de dos departamentos ministeriales</a:t>
            </a:r>
            <a:r>
              <a:rPr lang="es-ES" sz="1600" b="1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	</a:t>
            </a:r>
            <a:endParaRPr lang="es-ES" dirty="0">
              <a:solidFill>
                <a:schemeClr val="tx1"/>
              </a:solidFill>
              <a:latin typeface="Gill Sans " panose="020B0502020104020203" pitchFamily="34" charset="0"/>
            </a:endParaRP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C7601387-A9AD-DCBC-2FA8-849CB21A5A54}"/>
              </a:ext>
            </a:extLst>
          </p:cNvPr>
          <p:cNvSpPr/>
          <p:nvPr/>
        </p:nvSpPr>
        <p:spPr>
          <a:xfrm>
            <a:off x="8350125" y="1612025"/>
            <a:ext cx="3317022" cy="45227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dirty="0">
                <a:solidFill>
                  <a:schemeClr val="tx1"/>
                </a:solidFill>
                <a:latin typeface="Gill Sans " panose="020B0502020104020203" pitchFamily="34" charset="0"/>
                <a:cs typeface="Times New Roman" panose="02020603050405020304" pitchFamily="18" charset="0"/>
              </a:rPr>
              <a:t>  18 de enero de 2023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endParaRPr lang="es-ES" sz="1600" dirty="0">
              <a:solidFill>
                <a:schemeClr val="tx1"/>
              </a:solidFill>
              <a:latin typeface="Gill Sans 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1600" dirty="0">
                <a:solidFill>
                  <a:schemeClr val="tx1"/>
                </a:solidFill>
                <a:latin typeface="Gill Sans " panose="020B0502020104020203" pitchFamily="34" charset="0"/>
                <a:cs typeface="Times New Roman" panose="02020603050405020304" pitchFamily="18" charset="0"/>
              </a:rPr>
              <a:t>  19 de enero de 2023 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endParaRPr lang="es-ES" sz="1600" dirty="0">
              <a:solidFill>
                <a:schemeClr val="tx1"/>
              </a:solidFill>
              <a:latin typeface="Gill Sans 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1600" dirty="0">
                <a:solidFill>
                  <a:schemeClr val="tx1"/>
                </a:solidFill>
                <a:latin typeface="Gill Sans " panose="020B0502020104020203" pitchFamily="34" charset="0"/>
                <a:cs typeface="Times New Roman" panose="02020603050405020304" pitchFamily="18" charset="0"/>
              </a:rPr>
              <a:t>  19 de enero de 2023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endParaRPr lang="es-ES" sz="1600" dirty="0">
              <a:solidFill>
                <a:schemeClr val="tx1"/>
              </a:solidFill>
              <a:effectLst/>
              <a:latin typeface="Gill Sans 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</a:pPr>
            <a:r>
              <a:rPr lang="es-ES" sz="16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7 de febrero de 2023 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endParaRPr lang="es-ES" sz="1600" dirty="0">
              <a:solidFill>
                <a:schemeClr val="tx1"/>
              </a:solidFill>
              <a:latin typeface="Gill Sans 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1600" dirty="0">
                <a:solidFill>
                  <a:schemeClr val="tx1"/>
                </a:solidFill>
                <a:latin typeface="Gill Sans " panose="020B0502020104020203" pitchFamily="34" charset="0"/>
                <a:cs typeface="Times New Roman" panose="02020603050405020304" pitchFamily="18" charset="0"/>
              </a:rPr>
              <a:t>  7 de febrero de 2023</a:t>
            </a:r>
          </a:p>
          <a:p>
            <a:endParaRPr lang="es-ES" sz="1600" dirty="0">
              <a:solidFill>
                <a:schemeClr val="tx1"/>
              </a:solidFill>
              <a:latin typeface="Gill Sans 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1600" dirty="0">
                <a:solidFill>
                  <a:schemeClr val="tx1"/>
                </a:solidFill>
                <a:latin typeface="Gill Sans " panose="020B0502020104020203" pitchFamily="34" charset="0"/>
                <a:cs typeface="Times New Roman" panose="02020603050405020304" pitchFamily="18" charset="0"/>
              </a:rPr>
              <a:t>   3 de marzo de 2023</a:t>
            </a:r>
          </a:p>
          <a:p>
            <a:pPr>
              <a:buClr>
                <a:schemeClr val="accent2">
                  <a:lumMod val="75000"/>
                </a:schemeClr>
              </a:buClr>
            </a:pPr>
            <a:r>
              <a:rPr lang="es-ES" sz="1600" dirty="0">
                <a:solidFill>
                  <a:schemeClr val="tx1"/>
                </a:solidFill>
                <a:effectLst/>
                <a:latin typeface="Gill Sans 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buClr>
                <a:schemeClr val="accent2">
                  <a:lumMod val="75000"/>
                </a:schemeClr>
              </a:buClr>
            </a:pPr>
            <a:r>
              <a:rPr lang="es-ES" sz="1600" dirty="0">
                <a:solidFill>
                  <a:schemeClr val="tx1"/>
                </a:solidFill>
                <a:latin typeface="Gill Sans " panose="020B0502020104020203" pitchFamily="34" charset="0"/>
              </a:rPr>
              <a:t>  A partir de abril 2023</a:t>
            </a:r>
          </a:p>
        </p:txBody>
      </p:sp>
    </p:spTree>
    <p:extLst>
      <p:ext uri="{BB962C8B-B14F-4D97-AF65-F5344CB8AC3E}">
        <p14:creationId xmlns:p14="http://schemas.microsoft.com/office/powerpoint/2010/main" val="40941950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oncepto de brújula dorada - integridad fotografías e imágenes de stock">
            <a:extLst>
              <a:ext uri="{FF2B5EF4-FFF2-40B4-BE49-F238E27FC236}">
                <a16:creationId xmlns:a16="http://schemas.microsoft.com/office/drawing/2014/main" id="{17A32269-E51F-A163-2412-102C6FF434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E58A67FD-AF3A-FE3A-E3F6-9AEDCBE621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989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15188" y="-231223"/>
            <a:ext cx="1409491" cy="1876653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683A96F-63D8-092E-442D-F40A184A46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24B5E3E7-9484-14F2-ECA4-72B77845E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832" y="605241"/>
            <a:ext cx="9032335" cy="599609"/>
          </a:xfrm>
        </p:spPr>
        <p:txBody>
          <a:bodyPr>
            <a:noAutofit/>
          </a:bodyPr>
          <a:lstStyle/>
          <a:p>
            <a:pPr algn="ctr"/>
            <a:r>
              <a:rPr lang="en-US" sz="3200" b="1" kern="1200" dirty="0">
                <a:solidFill>
                  <a:schemeClr val="accent1"/>
                </a:solidFill>
                <a:latin typeface="Gill Sans " panose="020B0502020104020203" pitchFamily="34" charset="0"/>
              </a:rPr>
              <a:t>SISTEMA DE INTEGRIDAD DE LA AGE</a:t>
            </a:r>
            <a:endParaRPr lang="es-ES" sz="3200" dirty="0">
              <a:latin typeface="Gill Sans " panose="020B0502020104020203" pitchFamily="34" charset="0"/>
            </a:endParaRPr>
          </a:p>
        </p:txBody>
      </p:sp>
      <p:sp>
        <p:nvSpPr>
          <p:cNvPr id="2" name="Hexágono 1">
            <a:extLst>
              <a:ext uri="{FF2B5EF4-FFF2-40B4-BE49-F238E27FC236}">
                <a16:creationId xmlns:a16="http://schemas.microsoft.com/office/drawing/2014/main" id="{E7337840-AE69-0351-2D3C-0B8097DA8D79}"/>
              </a:ext>
            </a:extLst>
          </p:cNvPr>
          <p:cNvSpPr/>
          <p:nvPr/>
        </p:nvSpPr>
        <p:spPr>
          <a:xfrm>
            <a:off x="559195" y="2660262"/>
            <a:ext cx="2950143" cy="2597002"/>
          </a:xfrm>
          <a:prstGeom prst="hexagon">
            <a:avLst/>
          </a:prstGeom>
          <a:solidFill>
            <a:srgbClr val="A3C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latin typeface="Gill Sans " panose="020B0502020104020203" pitchFamily="34" charset="0"/>
              </a:rPr>
              <a:t>¿Qué es?</a:t>
            </a:r>
          </a:p>
        </p:txBody>
      </p:sp>
      <p:sp>
        <p:nvSpPr>
          <p:cNvPr id="3" name="Hexágono 2">
            <a:extLst>
              <a:ext uri="{FF2B5EF4-FFF2-40B4-BE49-F238E27FC236}">
                <a16:creationId xmlns:a16="http://schemas.microsoft.com/office/drawing/2014/main" id="{9F76C8ED-B269-F082-2F11-A62F1EDE239E}"/>
              </a:ext>
            </a:extLst>
          </p:cNvPr>
          <p:cNvSpPr/>
          <p:nvPr/>
        </p:nvSpPr>
        <p:spPr>
          <a:xfrm>
            <a:off x="4942703" y="2666976"/>
            <a:ext cx="6690102" cy="2590288"/>
          </a:xfrm>
          <a:prstGeom prst="hexagon">
            <a:avLst/>
          </a:prstGeom>
          <a:solidFill>
            <a:srgbClr val="FFE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Alineación consistente con, y el cumplimiento de los valores, principios y normas éticos compartidos, para mantener y dar prioridad a los intereses públicos, por encima de los intereses privados, en el sector público</a:t>
            </a:r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D1F924D4-0C8E-0C74-E69F-A10E61FDB872}"/>
              </a:ext>
            </a:extLst>
          </p:cNvPr>
          <p:cNvSpPr/>
          <p:nvPr/>
        </p:nvSpPr>
        <p:spPr>
          <a:xfrm>
            <a:off x="3693434" y="3665007"/>
            <a:ext cx="1065172" cy="600939"/>
          </a:xfrm>
          <a:prstGeom prst="rightArrow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115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15188" y="-231223"/>
            <a:ext cx="1409491" cy="1876653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683A96F-63D8-092E-442D-F40A184A46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24B5E3E7-9484-14F2-ECA4-72B77845E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832" y="605241"/>
            <a:ext cx="9032335" cy="599609"/>
          </a:xfrm>
        </p:spPr>
        <p:txBody>
          <a:bodyPr>
            <a:noAutofit/>
          </a:bodyPr>
          <a:lstStyle/>
          <a:p>
            <a:pPr algn="ctr"/>
            <a:r>
              <a:rPr lang="en-US" sz="3200" b="1" kern="1200" dirty="0">
                <a:solidFill>
                  <a:schemeClr val="accent1"/>
                </a:solidFill>
                <a:latin typeface="Gill Sans " panose="020B0502020104020203" pitchFamily="34" charset="0"/>
              </a:rPr>
              <a:t>SISTEMA DE INTEGRIDAD DE LA AGE</a:t>
            </a:r>
            <a:endParaRPr lang="es-ES" sz="3200" dirty="0">
              <a:latin typeface="Gill Sans " panose="020B0502020104020203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04CBDBF-087D-9CBE-633F-AE2D93ECC3BB}"/>
              </a:ext>
            </a:extLst>
          </p:cNvPr>
          <p:cNvSpPr/>
          <p:nvPr/>
        </p:nvSpPr>
        <p:spPr>
          <a:xfrm>
            <a:off x="5382301" y="1629229"/>
            <a:ext cx="2831757" cy="11320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tx2"/>
                </a:solidFill>
                <a:latin typeface="Gill Sans " panose="020B0502020104020203" pitchFamily="34" charset="0"/>
              </a:rPr>
              <a:t>IV Plan de Gobierno Abierto 2020-2024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7C62473-2256-A57A-5A09-AE9B7B2476B1}"/>
              </a:ext>
            </a:extLst>
          </p:cNvPr>
          <p:cNvSpPr/>
          <p:nvPr/>
        </p:nvSpPr>
        <p:spPr>
          <a:xfrm>
            <a:off x="7811856" y="4463642"/>
            <a:ext cx="2827624" cy="105969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tx2"/>
                </a:solidFill>
                <a:latin typeface="Gill Sans " panose="020B0502020104020203" pitchFamily="34" charset="0"/>
              </a:rPr>
              <a:t>Marco internacional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E089121-D076-181A-4E3D-AE774FFA19F5}"/>
              </a:ext>
            </a:extLst>
          </p:cNvPr>
          <p:cNvSpPr/>
          <p:nvPr/>
        </p:nvSpPr>
        <p:spPr>
          <a:xfrm>
            <a:off x="6088206" y="3154554"/>
            <a:ext cx="2827625" cy="113200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tx2"/>
                </a:solidFill>
                <a:latin typeface="Gill Sans " panose="020B0502020104020203" pitchFamily="34" charset="0"/>
              </a:rPr>
              <a:t>Plan de medidas antifraude</a:t>
            </a:r>
          </a:p>
        </p:txBody>
      </p:sp>
      <p:sp>
        <p:nvSpPr>
          <p:cNvPr id="10" name="Flecha: a la derecha 9">
            <a:extLst>
              <a:ext uri="{FF2B5EF4-FFF2-40B4-BE49-F238E27FC236}">
                <a16:creationId xmlns:a16="http://schemas.microsoft.com/office/drawing/2014/main" id="{4905A435-F2CA-16B5-7924-269293D77E43}"/>
              </a:ext>
            </a:extLst>
          </p:cNvPr>
          <p:cNvSpPr/>
          <p:nvPr/>
        </p:nvSpPr>
        <p:spPr>
          <a:xfrm>
            <a:off x="3784430" y="3395948"/>
            <a:ext cx="2041802" cy="600939"/>
          </a:xfrm>
          <a:prstGeom prst="rightArrow">
            <a:avLst/>
          </a:prstGeom>
          <a:solidFill>
            <a:srgbClr val="FFEEB7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Flecha: a la derecha 10">
            <a:extLst>
              <a:ext uri="{FF2B5EF4-FFF2-40B4-BE49-F238E27FC236}">
                <a16:creationId xmlns:a16="http://schemas.microsoft.com/office/drawing/2014/main" id="{0407EB2D-2A42-8385-4ECC-A8578120CA69}"/>
              </a:ext>
            </a:extLst>
          </p:cNvPr>
          <p:cNvSpPr/>
          <p:nvPr/>
        </p:nvSpPr>
        <p:spPr>
          <a:xfrm>
            <a:off x="3784430" y="4740858"/>
            <a:ext cx="3717589" cy="600939"/>
          </a:xfrm>
          <a:prstGeom prst="rightArrow">
            <a:avLst/>
          </a:prstGeom>
          <a:solidFill>
            <a:srgbClr val="FFEEB7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: a la derecha 11">
            <a:extLst>
              <a:ext uri="{FF2B5EF4-FFF2-40B4-BE49-F238E27FC236}">
                <a16:creationId xmlns:a16="http://schemas.microsoft.com/office/drawing/2014/main" id="{B746AECA-564E-68FC-7255-BD6266B2D3F0}"/>
              </a:ext>
            </a:extLst>
          </p:cNvPr>
          <p:cNvSpPr/>
          <p:nvPr/>
        </p:nvSpPr>
        <p:spPr>
          <a:xfrm>
            <a:off x="3788913" y="1987434"/>
            <a:ext cx="1395326" cy="600939"/>
          </a:xfrm>
          <a:prstGeom prst="rightArrow">
            <a:avLst/>
          </a:prstGeom>
          <a:solidFill>
            <a:srgbClr val="FFEEB7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Hexágono 12">
            <a:extLst>
              <a:ext uri="{FF2B5EF4-FFF2-40B4-BE49-F238E27FC236}">
                <a16:creationId xmlns:a16="http://schemas.microsoft.com/office/drawing/2014/main" id="{BEB00D90-5823-3940-A5BF-7EED3D97B809}"/>
              </a:ext>
            </a:extLst>
          </p:cNvPr>
          <p:cNvSpPr/>
          <p:nvPr/>
        </p:nvSpPr>
        <p:spPr>
          <a:xfrm>
            <a:off x="587070" y="2227365"/>
            <a:ext cx="3143904" cy="2986384"/>
          </a:xfrm>
          <a:prstGeom prst="hexagon">
            <a:avLst/>
          </a:prstGeom>
          <a:solidFill>
            <a:srgbClr val="FFE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¿Por qué? </a:t>
            </a:r>
          </a:p>
        </p:txBody>
      </p:sp>
    </p:spTree>
    <p:extLst>
      <p:ext uri="{BB962C8B-B14F-4D97-AF65-F5344CB8AC3E}">
        <p14:creationId xmlns:p14="http://schemas.microsoft.com/office/powerpoint/2010/main" val="1071454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15188" y="-231223"/>
            <a:ext cx="1409491" cy="1876653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E16B779-F2B5-0ABA-5F34-E7C2D0DD4D0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78072"/>
            <a:ext cx="2038458" cy="660329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C2724E07-85A3-BC8B-0134-438901701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8510"/>
            <a:ext cx="10515600" cy="890137"/>
          </a:xfrm>
        </p:spPr>
        <p:txBody>
          <a:bodyPr>
            <a:noAutofit/>
          </a:bodyPr>
          <a:lstStyle/>
          <a:p>
            <a:pPr algn="ctr"/>
            <a:r>
              <a:rPr lang="en-US" sz="3200" b="1" kern="1200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ANTECEDENTES</a:t>
            </a:r>
            <a:br>
              <a:rPr lang="en-US" sz="2400" b="1" kern="1200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</a:br>
            <a:r>
              <a:rPr lang="en-US" sz="2400" b="1" kern="1200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La </a:t>
            </a:r>
            <a:r>
              <a:rPr lang="en-US" sz="2400" b="1" kern="1200" dirty="0" err="1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necesidad</a:t>
            </a:r>
            <a:r>
              <a:rPr lang="en-US" sz="2400" b="1" kern="1200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 de </a:t>
            </a:r>
            <a:r>
              <a:rPr lang="en-US" sz="2400" b="1" kern="1200" dirty="0" err="1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contar</a:t>
            </a:r>
            <a:r>
              <a:rPr lang="en-US" sz="2400" b="1" kern="1200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 con un Sistema de </a:t>
            </a:r>
            <a:r>
              <a:rPr lang="en-US" sz="2400" b="1" kern="1200" dirty="0" err="1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Integridad</a:t>
            </a:r>
            <a:r>
              <a:rPr lang="en-US" sz="2400" b="1" kern="1200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 en la AGE</a:t>
            </a:r>
            <a:endParaRPr lang="es-ES" sz="2400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6EB08B3-E8E5-7A13-106C-996B69FB128E}"/>
              </a:ext>
            </a:extLst>
          </p:cNvPr>
          <p:cNvSpPr txBox="1"/>
          <p:nvPr/>
        </p:nvSpPr>
        <p:spPr>
          <a:xfrm>
            <a:off x="663005" y="1752382"/>
            <a:ext cx="4243846" cy="4347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0713"/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Compromiso del IV Plan de Gobierno Abierto 2020-2024</a:t>
            </a:r>
          </a:p>
          <a:p>
            <a:endParaRPr lang="es-ES" sz="1400" b="1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b="1" dirty="0">
                <a:latin typeface="Gill Sans " panose="020B0502020104020203" pitchFamily="34" charset="0"/>
              </a:rPr>
              <a:t>Eje 3 de “Integridad” </a:t>
            </a:r>
            <a:r>
              <a:rPr lang="es-ES" b="1" dirty="0">
                <a:latin typeface="Gill Sans " panose="020B0502020104020203" pitchFamily="34" charset="0"/>
                <a:sym typeface="Wingdings" panose="05000000000000000000" pitchFamily="2" charset="2"/>
              </a:rPr>
              <a:t> </a:t>
            </a:r>
            <a:r>
              <a:rPr lang="es-ES" dirty="0">
                <a:latin typeface="Gill Sans " panose="020B0502020104020203" pitchFamily="34" charset="0"/>
              </a:rPr>
              <a:t>Construir sistema de integridad pública</a:t>
            </a:r>
          </a:p>
          <a:p>
            <a:endParaRPr lang="es-ES" sz="1050" dirty="0">
              <a:latin typeface="Gill Sans " panose="020B0502020104020203" pitchFamily="34" charset="0"/>
            </a:endParaRPr>
          </a:p>
          <a:p>
            <a:pPr marL="539750" lvl="2"/>
            <a:r>
              <a:rPr lang="es-ES" sz="1700" b="1" dirty="0">
                <a:latin typeface="Gill Sans " panose="020B0502020104020203" pitchFamily="34" charset="0"/>
              </a:rPr>
              <a:t>Líneas de acción</a:t>
            </a:r>
          </a:p>
          <a:p>
            <a:pPr marL="882650" lvl="2" indent="-342900">
              <a:buFont typeface="+mj-lt"/>
              <a:buAutoNum type="arabicPeriod"/>
            </a:pPr>
            <a:r>
              <a:rPr lang="es-ES" sz="2000" b="1" dirty="0">
                <a:solidFill>
                  <a:srgbClr val="FF0000"/>
                </a:solidFill>
                <a:latin typeface="Gill Sans " panose="020B0502020104020203" pitchFamily="34" charset="0"/>
              </a:rPr>
              <a:t>Diagnóstico de los sistemas de integridad pública</a:t>
            </a:r>
          </a:p>
          <a:p>
            <a:pPr marL="882650" lvl="2" indent="-342900">
              <a:buFont typeface="+mj-lt"/>
              <a:buAutoNum type="arabicPeriod"/>
            </a:pPr>
            <a:r>
              <a:rPr lang="es-ES" sz="1700" dirty="0">
                <a:latin typeface="Gill Sans " panose="020B0502020104020203" pitchFamily="34" charset="0"/>
              </a:rPr>
              <a:t>Promover la elaboración de mapas de riesgos en las organizaciones</a:t>
            </a:r>
          </a:p>
          <a:p>
            <a:pPr marL="882650" lvl="2" indent="-342900">
              <a:buFont typeface="+mj-lt"/>
              <a:buAutoNum type="arabicPeriod"/>
            </a:pPr>
            <a:r>
              <a:rPr lang="es-ES" sz="1700" dirty="0">
                <a:latin typeface="Gill Sans " panose="020B0502020104020203" pitchFamily="34" charset="0"/>
              </a:rPr>
              <a:t>Promover la elaboración de códigos de conducta para la AGE</a:t>
            </a:r>
          </a:p>
          <a:p>
            <a:pPr marL="882650" lvl="2" indent="-342900">
              <a:buFont typeface="+mj-lt"/>
              <a:buAutoNum type="arabicPeriod"/>
            </a:pPr>
            <a:r>
              <a:rPr lang="es-ES" sz="1700" dirty="0">
                <a:latin typeface="Gill Sans " panose="020B0502020104020203" pitchFamily="34" charset="0"/>
              </a:rPr>
              <a:t>Diseño de encuestas de clima ético y guías de autoevaluación</a:t>
            </a:r>
          </a:p>
          <a:p>
            <a:pPr marL="882650" lvl="2" indent="-342900">
              <a:buFont typeface="+mj-lt"/>
              <a:buAutoNum type="arabicPeriod"/>
            </a:pPr>
            <a:r>
              <a:rPr lang="es-ES" sz="1700" dirty="0">
                <a:latin typeface="Gill Sans " panose="020B0502020104020203" pitchFamily="34" charset="0"/>
              </a:rPr>
              <a:t>Acciones de formación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8F555B3-9074-56B6-FE21-A564ACDE8AEB}"/>
              </a:ext>
            </a:extLst>
          </p:cNvPr>
          <p:cNvSpPr txBox="1"/>
          <p:nvPr/>
        </p:nvSpPr>
        <p:spPr>
          <a:xfrm>
            <a:off x="6310648" y="2334624"/>
            <a:ext cx="5565155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9625" indent="268288"/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Diagnóstico de los sistemas </a:t>
            </a:r>
          </a:p>
          <a:p>
            <a:pPr marL="809625" indent="268288"/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de integridad pública</a:t>
            </a:r>
          </a:p>
          <a:p>
            <a:pPr lvl="1"/>
            <a:endParaRPr lang="es-ES" sz="1400" dirty="0">
              <a:latin typeface="Gill Sans " panose="020B0502020104020203" pitchFamily="34" charset="0"/>
            </a:endParaRPr>
          </a:p>
          <a:p>
            <a:pPr marL="1081088" lvl="1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Gill Sans " panose="020B0502020104020203" pitchFamily="34" charset="0"/>
              </a:rPr>
              <a:t>Finalizado junio 2021</a:t>
            </a:r>
          </a:p>
          <a:p>
            <a:pPr marL="1081088" lvl="1" indent="-285750"/>
            <a:endParaRPr lang="es-ES" sz="1600" dirty="0">
              <a:latin typeface="Gill Sans " panose="020B0502020104020203" pitchFamily="34" charset="0"/>
            </a:endParaRPr>
          </a:p>
          <a:p>
            <a:pPr marL="1081088" lvl="1" indent="-285750">
              <a:buFont typeface="Courier New" panose="02070309020205020404" pitchFamily="49" charset="0"/>
              <a:buChar char="o"/>
            </a:pPr>
            <a:r>
              <a:rPr lang="es-ES" sz="1600" b="1" dirty="0">
                <a:latin typeface="Gill Sans " panose="020B0502020104020203" pitchFamily="34" charset="0"/>
              </a:rPr>
              <a:t>Conclusión </a:t>
            </a:r>
            <a:r>
              <a:rPr lang="es-ES" sz="1600" b="1" dirty="0">
                <a:latin typeface="Gill Sans " panose="020B0502020104020203" pitchFamily="34" charset="0"/>
                <a:sym typeface="Wingdings" panose="05000000000000000000" pitchFamily="2" charset="2"/>
              </a:rPr>
              <a:t> </a:t>
            </a:r>
            <a:r>
              <a:rPr lang="es-ES" sz="1600" dirty="0">
                <a:latin typeface="Gill Sans " panose="020B0502020104020203" pitchFamily="34" charset="0"/>
                <a:sym typeface="Wingdings" panose="05000000000000000000" pitchFamily="2" charset="2"/>
              </a:rPr>
              <a:t>En general, carencia de marcos o sistemas integrados</a:t>
            </a:r>
            <a:endParaRPr lang="es-ES" sz="1600" dirty="0">
              <a:latin typeface="Gill Sans " panose="020B0502020104020203" pitchFamily="34" charset="0"/>
            </a:endParaRPr>
          </a:p>
          <a:p>
            <a:pPr marL="1081088" lvl="1" indent="-285750"/>
            <a:endParaRPr lang="es-ES" sz="1600" dirty="0">
              <a:latin typeface="Gill Sans " panose="020B0502020104020203" pitchFamily="34" charset="0"/>
            </a:endParaRPr>
          </a:p>
          <a:p>
            <a:pPr marL="1081088" lvl="1" indent="-285750">
              <a:buFont typeface="Courier New" panose="02070309020205020404" pitchFamily="49" charset="0"/>
              <a:buChar char="o"/>
            </a:pPr>
            <a:r>
              <a:rPr lang="es-ES" sz="1600" b="1" dirty="0">
                <a:latin typeface="Gill Sans " panose="020B0502020104020203" pitchFamily="34" charset="0"/>
              </a:rPr>
              <a:t>Explicación </a:t>
            </a:r>
            <a:r>
              <a:rPr lang="es-ES" sz="1600" b="1" dirty="0">
                <a:latin typeface="Gill Sans " panose="020B0502020104020203" pitchFamily="34" charset="0"/>
                <a:sym typeface="Wingdings" panose="05000000000000000000" pitchFamily="2" charset="2"/>
              </a:rPr>
              <a:t> </a:t>
            </a:r>
            <a:r>
              <a:rPr lang="es-ES" sz="1600" dirty="0">
                <a:latin typeface="Gill Sans " panose="020B0502020104020203" pitchFamily="34" charset="0"/>
                <a:sym typeface="Wingdings" panose="05000000000000000000" pitchFamily="2" charset="2"/>
              </a:rPr>
              <a:t>El amplio marco normativo podría bastar para preservar la integridad de las actuaciones públicas</a:t>
            </a:r>
            <a:endParaRPr lang="es-ES" sz="1600" dirty="0">
              <a:latin typeface="Gill Sans " panose="020B0502020104020203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s-ES" sz="500" dirty="0">
              <a:latin typeface="Gill Sans " panose="020B0502020104020203" pitchFamily="34" charset="0"/>
            </a:endParaRPr>
          </a:p>
          <a:p>
            <a:pPr lvl="1"/>
            <a:endParaRPr lang="es-ES" b="1" dirty="0">
              <a:latin typeface="Gill Sans " panose="020B0502020104020203" pitchFamily="34" charset="0"/>
            </a:endParaRPr>
          </a:p>
          <a:p>
            <a:pPr lvl="1"/>
            <a:endParaRPr lang="es-ES" b="1" dirty="0">
              <a:latin typeface="Gill Sans " panose="020B0502020104020203" pitchFamily="34" charset="0"/>
            </a:endParaRPr>
          </a:p>
          <a:p>
            <a:pPr lvl="1"/>
            <a:endParaRPr lang="es-ES" b="1" dirty="0">
              <a:latin typeface="Gill Sans " panose="020B0502020104020203" pitchFamily="34" charset="0"/>
            </a:endParaRPr>
          </a:p>
          <a:p>
            <a:pPr lvl="1"/>
            <a:r>
              <a:rPr lang="es-ES" b="1" dirty="0">
                <a:solidFill>
                  <a:srgbClr val="FF0000"/>
                </a:solidFill>
                <a:latin typeface="Gill Sans " panose="020B0502020104020203" pitchFamily="34" charset="0"/>
                <a:sym typeface="Wingdings" panose="05000000000000000000" pitchFamily="2" charset="2"/>
              </a:rPr>
              <a:t>N</a:t>
            </a:r>
            <a:r>
              <a:rPr lang="es-ES" b="1" dirty="0">
                <a:solidFill>
                  <a:srgbClr val="FF0000"/>
                </a:solidFill>
                <a:latin typeface="Gill Sans " panose="020B0502020104020203" pitchFamily="34" charset="0"/>
              </a:rPr>
              <a:t>ECESIDAD DE UN  SISTEMA DE INTEGRIDAD</a:t>
            </a:r>
          </a:p>
        </p:txBody>
      </p:sp>
      <p:sp>
        <p:nvSpPr>
          <p:cNvPr id="13" name="Flecha: a la derecha 12">
            <a:extLst>
              <a:ext uri="{FF2B5EF4-FFF2-40B4-BE49-F238E27FC236}">
                <a16:creationId xmlns:a16="http://schemas.microsoft.com/office/drawing/2014/main" id="{657812E8-FD1D-2742-7225-833FBCF8E922}"/>
              </a:ext>
            </a:extLst>
          </p:cNvPr>
          <p:cNvSpPr/>
          <p:nvPr/>
        </p:nvSpPr>
        <p:spPr>
          <a:xfrm>
            <a:off x="5128054" y="3429000"/>
            <a:ext cx="1794221" cy="600939"/>
          </a:xfrm>
          <a:prstGeom prst="rightArrow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Flecha: a la derecha 14">
            <a:extLst>
              <a:ext uri="{FF2B5EF4-FFF2-40B4-BE49-F238E27FC236}">
                <a16:creationId xmlns:a16="http://schemas.microsoft.com/office/drawing/2014/main" id="{FE09CE36-3981-D8AB-EAE5-F40A7A07BFB3}"/>
              </a:ext>
            </a:extLst>
          </p:cNvPr>
          <p:cNvSpPr/>
          <p:nvPr/>
        </p:nvSpPr>
        <p:spPr>
          <a:xfrm rot="5400000">
            <a:off x="8978820" y="5259129"/>
            <a:ext cx="680811" cy="600939"/>
          </a:xfrm>
          <a:prstGeom prst="rightArrow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" name="Gráfico 19" descr="Investigación contorno">
            <a:extLst>
              <a:ext uri="{FF2B5EF4-FFF2-40B4-BE49-F238E27FC236}">
                <a16:creationId xmlns:a16="http://schemas.microsoft.com/office/drawing/2014/main" id="{E1EED241-446E-9B72-5BA8-E5BE82DBD1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91648" y="2285477"/>
            <a:ext cx="914400" cy="914400"/>
          </a:xfrm>
          <a:prstGeom prst="rect">
            <a:avLst/>
          </a:prstGeom>
        </p:spPr>
      </p:pic>
      <p:pic>
        <p:nvPicPr>
          <p:cNvPr id="22" name="Gráfico 21" descr="Brújula contorno">
            <a:extLst>
              <a:ext uri="{FF2B5EF4-FFF2-40B4-BE49-F238E27FC236}">
                <a16:creationId xmlns:a16="http://schemas.microsoft.com/office/drawing/2014/main" id="{251115E5-39CA-E148-4894-774E0B5CFEC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81000" y="158980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636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15188" y="-231223"/>
            <a:ext cx="1409491" cy="1876653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70F23BA-DC4C-03C9-1E1B-1ED0F0C83E1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7395F1BE-5D7E-F7E7-B38A-9BE8B45D6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1618"/>
            <a:ext cx="10515600" cy="890137"/>
          </a:xfrm>
        </p:spPr>
        <p:txBody>
          <a:bodyPr>
            <a:noAutofit/>
          </a:bodyPr>
          <a:lstStyle/>
          <a:p>
            <a:pPr algn="ctr"/>
            <a:r>
              <a:rPr lang="en-US" sz="3200" b="1" kern="1200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ANTECEDENTES</a:t>
            </a:r>
            <a:br>
              <a:rPr lang="en-US" sz="2400" b="1" kern="1200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</a:br>
            <a:r>
              <a:rPr lang="en-US" sz="2400" b="1" kern="1200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La </a:t>
            </a:r>
            <a:r>
              <a:rPr lang="en-US" sz="2400" b="1" kern="1200" dirty="0" err="1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necesidad</a:t>
            </a:r>
            <a:r>
              <a:rPr lang="en-US" sz="2400" b="1" kern="1200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 de </a:t>
            </a:r>
            <a:r>
              <a:rPr lang="en-US" sz="2400" b="1" kern="1200" dirty="0" err="1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contar</a:t>
            </a:r>
            <a:r>
              <a:rPr lang="en-US" sz="2400" b="1" kern="1200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 con un Sistema de </a:t>
            </a:r>
            <a:r>
              <a:rPr lang="en-US" sz="2400" b="1" kern="1200" dirty="0" err="1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Integridad</a:t>
            </a:r>
            <a:r>
              <a:rPr lang="en-US" sz="2400" b="1" kern="1200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 en la AGE</a:t>
            </a:r>
            <a:endParaRPr lang="es-ES" sz="2400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  <p:pic>
        <p:nvPicPr>
          <p:cNvPr id="6" name="Imagen 5" descr="Plan de Recuperación, Transformación y Resiliencia (PRTR)">
            <a:extLst>
              <a:ext uri="{FF2B5EF4-FFF2-40B4-BE49-F238E27FC236}">
                <a16:creationId xmlns:a16="http://schemas.microsoft.com/office/drawing/2014/main" id="{4258FE31-8C08-F874-0109-ED426CFE252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40" t="2597" r="32960" b="35623"/>
          <a:stretch/>
        </p:blipFill>
        <p:spPr bwMode="auto">
          <a:xfrm>
            <a:off x="410293" y="1733657"/>
            <a:ext cx="786141" cy="758189"/>
          </a:xfrm>
          <a:prstGeom prst="ellipse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3CCC0391-A50F-18F0-9FDC-AA1CC93671DF}"/>
              </a:ext>
            </a:extLst>
          </p:cNvPr>
          <p:cNvSpPr txBox="1"/>
          <p:nvPr/>
        </p:nvSpPr>
        <p:spPr>
          <a:xfrm>
            <a:off x="422031" y="1759352"/>
            <a:ext cx="592934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9625"/>
            <a:r>
              <a:rPr lang="es-ES" sz="28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Aprobación del PRTR </a:t>
            </a:r>
          </a:p>
          <a:p>
            <a:pPr marL="809625"/>
            <a:r>
              <a:rPr lang="es-ES" sz="1600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(art. 6.1 Orden HFP/1030/2021)</a:t>
            </a:r>
            <a:endParaRPr lang="es-ES" dirty="0">
              <a:latin typeface="Gill Sans " panose="020B0502020104020203" pitchFamily="34" charset="0"/>
            </a:endParaRPr>
          </a:p>
          <a:p>
            <a:pPr algn="ctr"/>
            <a:endParaRPr lang="es-ES" dirty="0">
              <a:latin typeface="Gill Sans " panose="020B0502020104020203" pitchFamily="34" charset="0"/>
            </a:endParaRPr>
          </a:p>
          <a:p>
            <a:pPr algn="ctr"/>
            <a:endParaRPr lang="es-ES" dirty="0">
              <a:latin typeface="Gill Sans " panose="020B0502020104020203" pitchFamily="34" charset="0"/>
            </a:endParaRPr>
          </a:p>
          <a:p>
            <a:pPr algn="ctr"/>
            <a:endParaRPr lang="es-ES" dirty="0">
              <a:latin typeface="Gill Sans " panose="020B0502020104020203" pitchFamily="34" charset="0"/>
            </a:endParaRPr>
          </a:p>
          <a:p>
            <a:pPr algn="ctr"/>
            <a:endParaRPr lang="es-ES" dirty="0">
              <a:latin typeface="Gill Sans " panose="020B0502020104020203" pitchFamily="34" charset="0"/>
            </a:endParaRPr>
          </a:p>
          <a:p>
            <a:pPr marL="712788" lvl="1"/>
            <a:endParaRPr lang="es-ES" b="1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  <a:p>
            <a:pPr marL="712788" lvl="1"/>
            <a:r>
              <a:rPr lang="es-ES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		</a:t>
            </a:r>
            <a:endParaRPr lang="es-ES" dirty="0">
              <a:latin typeface="Gill Sans " panose="020B0502020104020203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DDBE123-4745-68D3-9254-00C800C8ABA0}"/>
              </a:ext>
            </a:extLst>
          </p:cNvPr>
          <p:cNvSpPr txBox="1"/>
          <p:nvPr/>
        </p:nvSpPr>
        <p:spPr>
          <a:xfrm>
            <a:off x="7601321" y="1756471"/>
            <a:ext cx="17171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SNCA	</a:t>
            </a:r>
            <a:endParaRPr lang="es-ES" sz="2800" b="1" dirty="0">
              <a:latin typeface="Gill Sans " panose="020B0502020104020203" pitchFamily="34" charset="0"/>
            </a:endParaRPr>
          </a:p>
        </p:txBody>
      </p:sp>
      <p:pic>
        <p:nvPicPr>
          <p:cNvPr id="20" name="Gráfico 19" descr="Narración contorno">
            <a:extLst>
              <a:ext uri="{FF2B5EF4-FFF2-40B4-BE49-F238E27FC236}">
                <a16:creationId xmlns:a16="http://schemas.microsoft.com/office/drawing/2014/main" id="{3C1EEC96-8961-54C0-1AC7-510B230A06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760773" y="4553532"/>
            <a:ext cx="690334" cy="690334"/>
          </a:xfrm>
          <a:prstGeom prst="rect">
            <a:avLst/>
          </a:prstGeom>
        </p:spPr>
      </p:pic>
      <p:sp>
        <p:nvSpPr>
          <p:cNvPr id="24" name="Rectángulo: biselado 23">
            <a:extLst>
              <a:ext uri="{FF2B5EF4-FFF2-40B4-BE49-F238E27FC236}">
                <a16:creationId xmlns:a16="http://schemas.microsoft.com/office/drawing/2014/main" id="{BF46A2A6-A2D8-894C-8949-1C10A0B41432}"/>
              </a:ext>
            </a:extLst>
          </p:cNvPr>
          <p:cNvSpPr/>
          <p:nvPr/>
        </p:nvSpPr>
        <p:spPr>
          <a:xfrm>
            <a:off x="2264173" y="5633780"/>
            <a:ext cx="7663653" cy="912689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800" dirty="0">
                <a:solidFill>
                  <a:schemeClr val="tx1"/>
                </a:solidFill>
                <a:latin typeface="Gill Sans " panose="020B0502020104020203" pitchFamily="34" charset="0"/>
              </a:rPr>
              <a:t>El marco común para el desarrollo del SIAGE es el que proporciona la ENA</a:t>
            </a:r>
          </a:p>
          <a:p>
            <a:pPr algn="ctr"/>
            <a:r>
              <a:rPr lang="es-ES" dirty="0">
                <a:solidFill>
                  <a:schemeClr val="tx1"/>
                </a:solidFill>
                <a:latin typeface="Gill Sans " panose="020B0502020104020203" pitchFamily="34" charset="0"/>
              </a:rPr>
              <a:t>(PREVENCIÓN Y DETECCIÓN)</a:t>
            </a:r>
            <a:endParaRPr lang="es-ES" dirty="0">
              <a:latin typeface="Gill Sans " panose="020B0502020104020203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9AEB3F0-CFDE-8864-CBFD-FDE1FD6F2056}"/>
              </a:ext>
            </a:extLst>
          </p:cNvPr>
          <p:cNvSpPr txBox="1"/>
          <p:nvPr/>
        </p:nvSpPr>
        <p:spPr>
          <a:xfrm>
            <a:off x="1363206" y="3504928"/>
            <a:ext cx="2727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ES" b="1" dirty="0">
                <a:latin typeface="Gill Sans " panose="020B0502020104020203" pitchFamily="34" charset="0"/>
              </a:rPr>
              <a:t>Plan de medidas antifraude </a:t>
            </a:r>
            <a:r>
              <a:rPr lang="es-ES" dirty="0">
                <a:latin typeface="Gill Sans " panose="020B0502020104020203" pitchFamily="34" charset="0"/>
              </a:rPr>
              <a:t>para entidades decisorias o ejecutoras de fondos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09F682C-0212-ACF7-5148-7F5B56FCC082}"/>
              </a:ext>
            </a:extLst>
          </p:cNvPr>
          <p:cNvSpPr txBox="1"/>
          <p:nvPr/>
        </p:nvSpPr>
        <p:spPr>
          <a:xfrm>
            <a:off x="2542075" y="4486763"/>
            <a:ext cx="3314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s-ES" sz="1600" dirty="0">
                <a:latin typeface="Gill Sans " panose="020B0502020104020203" pitchFamily="34" charset="0"/>
              </a:rPr>
              <a:t>Orientaciones dictadas por </a:t>
            </a:r>
            <a:r>
              <a:rPr lang="es-ES" sz="16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la Secretaría General de Fondos Europeos </a:t>
            </a:r>
            <a:r>
              <a:rPr lang="es-ES" sz="1600" dirty="0">
                <a:latin typeface="Gill Sans " panose="020B0502020104020203" pitchFamily="34" charset="0"/>
              </a:rPr>
              <a:t>el 24 de enero de 2022</a:t>
            </a:r>
          </a:p>
        </p:txBody>
      </p:sp>
      <p:sp>
        <p:nvSpPr>
          <p:cNvPr id="18" name="Flecha: a la derecha 17">
            <a:extLst>
              <a:ext uri="{FF2B5EF4-FFF2-40B4-BE49-F238E27FC236}">
                <a16:creationId xmlns:a16="http://schemas.microsoft.com/office/drawing/2014/main" id="{8343D735-52ED-B73F-3278-4B8CD7D8CB35}"/>
              </a:ext>
            </a:extLst>
          </p:cNvPr>
          <p:cNvSpPr/>
          <p:nvPr/>
        </p:nvSpPr>
        <p:spPr>
          <a:xfrm rot="2823116">
            <a:off x="8955502" y="2386200"/>
            <a:ext cx="848915" cy="412892"/>
          </a:xfrm>
          <a:prstGeom prst="rightArrow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3EA276F-FE5B-2A14-DCB1-BA27D282DF61}"/>
              </a:ext>
            </a:extLst>
          </p:cNvPr>
          <p:cNvSpPr txBox="1"/>
          <p:nvPr/>
        </p:nvSpPr>
        <p:spPr>
          <a:xfrm>
            <a:off x="6940428" y="3043996"/>
            <a:ext cx="916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latin typeface="Gill Sans " panose="020B0502020104020203" pitchFamily="34" charset="0"/>
              </a:rPr>
              <a:t>ENA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5C8F39B4-FB7C-727C-EE31-DFA4F1C50050}"/>
              </a:ext>
            </a:extLst>
          </p:cNvPr>
          <p:cNvSpPr txBox="1"/>
          <p:nvPr/>
        </p:nvSpPr>
        <p:spPr>
          <a:xfrm>
            <a:off x="5844081" y="4363818"/>
            <a:ext cx="31852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>
                <a:latin typeface="Gill Sans " panose="020B0502020104020203" pitchFamily="34" charset="0"/>
              </a:rPr>
              <a:t>Intereses financieros de UE en fases del ciclo antifraude (prevención, detección, investigación y sanción)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C905520-D8F5-421A-43C2-10794C09E8BD}"/>
              </a:ext>
            </a:extLst>
          </p:cNvPr>
          <p:cNvSpPr txBox="1"/>
          <p:nvPr/>
        </p:nvSpPr>
        <p:spPr>
          <a:xfrm>
            <a:off x="8675770" y="3021966"/>
            <a:ext cx="30118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Comisión Coordinadora de Inspecciones Generales de Servicios </a:t>
            </a:r>
            <a:r>
              <a:rPr lang="es-ES" sz="2000" dirty="0">
                <a:latin typeface="Gill Sans " panose="020B0502020104020203" pitchFamily="34" charset="0"/>
              </a:rPr>
              <a:t>de 15 de marzo de 2022</a:t>
            </a:r>
          </a:p>
          <a:p>
            <a:endParaRPr lang="es-ES" sz="2000" b="1" dirty="0">
              <a:latin typeface="Gill Sans " panose="020B0502020104020203" pitchFamily="34" charset="0"/>
            </a:endParaRPr>
          </a:p>
        </p:txBody>
      </p:sp>
      <p:sp>
        <p:nvSpPr>
          <p:cNvPr id="28" name="Flecha: a la derecha 27">
            <a:extLst>
              <a:ext uri="{FF2B5EF4-FFF2-40B4-BE49-F238E27FC236}">
                <a16:creationId xmlns:a16="http://schemas.microsoft.com/office/drawing/2014/main" id="{4C671B07-E1A6-6101-4576-96737BCF3F77}"/>
              </a:ext>
            </a:extLst>
          </p:cNvPr>
          <p:cNvSpPr/>
          <p:nvPr/>
        </p:nvSpPr>
        <p:spPr>
          <a:xfrm rot="7765836">
            <a:off x="7269157" y="2403455"/>
            <a:ext cx="848915" cy="412892"/>
          </a:xfrm>
          <a:prstGeom prst="rightArrow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9" name="Flecha: a la derecha 28">
            <a:extLst>
              <a:ext uri="{FF2B5EF4-FFF2-40B4-BE49-F238E27FC236}">
                <a16:creationId xmlns:a16="http://schemas.microsoft.com/office/drawing/2014/main" id="{A1B50951-B6D7-8E68-7CFD-58600EA7BAF2}"/>
              </a:ext>
            </a:extLst>
          </p:cNvPr>
          <p:cNvSpPr/>
          <p:nvPr/>
        </p:nvSpPr>
        <p:spPr>
          <a:xfrm rot="5400000">
            <a:off x="2233095" y="2790334"/>
            <a:ext cx="848915" cy="412892"/>
          </a:xfrm>
          <a:prstGeom prst="rightArrow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Flecha: a la derecha 29">
            <a:extLst>
              <a:ext uri="{FF2B5EF4-FFF2-40B4-BE49-F238E27FC236}">
                <a16:creationId xmlns:a16="http://schemas.microsoft.com/office/drawing/2014/main" id="{D307BEE4-9E3C-35B4-A55E-DB536C00F6AF}"/>
              </a:ext>
            </a:extLst>
          </p:cNvPr>
          <p:cNvSpPr/>
          <p:nvPr/>
        </p:nvSpPr>
        <p:spPr>
          <a:xfrm rot="5400000">
            <a:off x="6964059" y="3688819"/>
            <a:ext cx="848915" cy="412892"/>
          </a:xfrm>
          <a:prstGeom prst="rightArrow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4615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15188" y="-231223"/>
            <a:ext cx="1409491" cy="1876653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F099075-47FE-200C-DD3C-A3C1B9B637F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F97C5EE-A69B-BF63-3ABA-6F8832934BB1}"/>
              </a:ext>
            </a:extLst>
          </p:cNvPr>
          <p:cNvSpPr txBox="1"/>
          <p:nvPr/>
        </p:nvSpPr>
        <p:spPr>
          <a:xfrm>
            <a:off x="349810" y="1759352"/>
            <a:ext cx="1152535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1700"/>
            <a:r>
              <a:rPr lang="es-ES" sz="28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Marco internacional</a:t>
            </a:r>
          </a:p>
          <a:p>
            <a:pPr algn="ctr"/>
            <a:endParaRPr lang="es-ES" dirty="0">
              <a:latin typeface="Gill Sans " panose="020B0502020104020203" pitchFamily="34" charset="0"/>
            </a:endParaRPr>
          </a:p>
          <a:p>
            <a:pPr marL="1187450" lvl="1" indent="-285750">
              <a:buClr>
                <a:schemeClr val="accent2">
                  <a:lumMod val="75000"/>
                </a:schemeClr>
              </a:buClr>
              <a:buSzPct val="104000"/>
              <a:buFont typeface="Gill Sans " panose="020B0502020104020203" pitchFamily="34" charset="0"/>
              <a:buChar char="•"/>
            </a:pPr>
            <a:r>
              <a:rPr lang="es-ES" dirty="0">
                <a:latin typeface="Gill Sans " panose="020B0502020104020203" pitchFamily="34" charset="0"/>
              </a:rPr>
              <a:t>Recomendación del Consejo de la OCDE (2017)</a:t>
            </a:r>
          </a:p>
          <a:p>
            <a:pPr marL="1187450" lvl="1" indent="-285750">
              <a:buClr>
                <a:schemeClr val="accent2">
                  <a:lumMod val="75000"/>
                </a:schemeClr>
              </a:buClr>
              <a:buSzPct val="104000"/>
              <a:buFont typeface="Gill Sans " panose="020B0502020104020203" pitchFamily="34" charset="0"/>
              <a:buChar char="•"/>
            </a:pPr>
            <a:r>
              <a:rPr lang="es-ES" dirty="0">
                <a:latin typeface="Gill Sans " panose="020B0502020104020203" pitchFamily="34" charset="0"/>
              </a:rPr>
              <a:t>Informe de la quinta ronda del GRECO</a:t>
            </a:r>
          </a:p>
          <a:p>
            <a:pPr marL="1187450" lvl="1" indent="-285750">
              <a:buClr>
                <a:schemeClr val="accent2">
                  <a:lumMod val="75000"/>
                </a:schemeClr>
              </a:buClr>
              <a:buSzPct val="104000"/>
              <a:buFont typeface="Gill Sans " panose="020B0502020104020203" pitchFamily="34" charset="0"/>
              <a:buChar char="•"/>
            </a:pPr>
            <a:r>
              <a:rPr lang="es-ES" dirty="0">
                <a:latin typeface="Gill Sans " panose="020B0502020104020203" pitchFamily="34" charset="0"/>
              </a:rPr>
              <a:t>Informe del Estado de Derecho (13 julio 2022)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86D4F46-D257-207F-778D-E9AD907D897A}"/>
              </a:ext>
            </a:extLst>
          </p:cNvPr>
          <p:cNvSpPr txBox="1"/>
          <p:nvPr/>
        </p:nvSpPr>
        <p:spPr>
          <a:xfrm>
            <a:off x="1010653" y="3760739"/>
            <a:ext cx="106238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Gill Sans " panose="020B0502020104020203" pitchFamily="34" charset="0"/>
              </a:rPr>
              <a:t>Necesidad de una estrategia del Sistema de Integridad Pública en España que incorpore:</a:t>
            </a:r>
          </a:p>
          <a:p>
            <a:endParaRPr lang="es-ES" sz="1400" dirty="0">
              <a:latin typeface="Gill Sans " panose="020B0502020104020203" pitchFamily="34" charset="0"/>
            </a:endParaRPr>
          </a:p>
          <a:p>
            <a:pPr marL="44450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s-ES" dirty="0">
                <a:latin typeface="Gill Sans " panose="020B0502020104020203" pitchFamily="34" charset="0"/>
              </a:rPr>
              <a:t>Códigos éticos</a:t>
            </a:r>
          </a:p>
          <a:p>
            <a:pPr marL="44450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s-ES" dirty="0">
                <a:latin typeface="Gill Sans " panose="020B0502020104020203" pitchFamily="34" charset="0"/>
              </a:rPr>
              <a:t>Sistemas de difusión e información en valores éticos	</a:t>
            </a:r>
          </a:p>
          <a:p>
            <a:pPr marL="44450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s-ES" dirty="0">
                <a:latin typeface="Gill Sans " panose="020B0502020104020203" pitchFamily="34" charset="0"/>
              </a:rPr>
              <a:t>Canales de consulta y asesoramiento sobre dilemas éticos o comunicación y alerta de conductas no éticas</a:t>
            </a:r>
          </a:p>
          <a:p>
            <a:pPr marL="44450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s-ES" dirty="0">
                <a:latin typeface="Gill Sans " panose="020B0502020104020203" pitchFamily="34" charset="0"/>
              </a:rPr>
              <a:t>Órganos de garantía</a:t>
            </a:r>
          </a:p>
          <a:p>
            <a:pPr marL="44450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s-ES" dirty="0">
                <a:latin typeface="Gill Sans " panose="020B0502020104020203" pitchFamily="34" charset="0"/>
              </a:rPr>
              <a:t>Sistema de evaluación y seguimiento del sistema para reducir áreas de riesgos de conflicto de interés y corrupción para personas con altas funciones ejecutivas</a:t>
            </a:r>
          </a:p>
        </p:txBody>
      </p:sp>
      <p:pic>
        <p:nvPicPr>
          <p:cNvPr id="19" name="Gráfico 18" descr="Globo terrestre contorno">
            <a:extLst>
              <a:ext uri="{FF2B5EF4-FFF2-40B4-BE49-F238E27FC236}">
                <a16:creationId xmlns:a16="http://schemas.microsoft.com/office/drawing/2014/main" id="{A8851E3D-FBDB-C3D5-C6D0-0441BD0D2A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1763" y="1411732"/>
            <a:ext cx="914400" cy="914400"/>
          </a:xfrm>
          <a:prstGeom prst="rect">
            <a:avLst/>
          </a:prstGeom>
        </p:spPr>
      </p:pic>
      <p:sp>
        <p:nvSpPr>
          <p:cNvPr id="23" name="Título 1">
            <a:extLst>
              <a:ext uri="{FF2B5EF4-FFF2-40B4-BE49-F238E27FC236}">
                <a16:creationId xmlns:a16="http://schemas.microsoft.com/office/drawing/2014/main" id="{8312CDED-294D-1882-E302-98089E716076}"/>
              </a:ext>
            </a:extLst>
          </p:cNvPr>
          <p:cNvSpPr txBox="1">
            <a:spLocks/>
          </p:cNvSpPr>
          <p:nvPr/>
        </p:nvSpPr>
        <p:spPr>
          <a:xfrm>
            <a:off x="838200" y="391618"/>
            <a:ext cx="10515600" cy="890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ANTECEDENTES</a:t>
            </a:r>
            <a:b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</a:b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La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necesidad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 de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contar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 con un Sistema de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Integridad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 en la AGE</a:t>
            </a:r>
            <a:endParaRPr lang="es-ES" sz="2400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909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15188" y="-231223"/>
            <a:ext cx="1409491" cy="1876653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F099075-47FE-200C-DD3C-A3C1B9B637F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2" name="Hexágono 1">
            <a:extLst>
              <a:ext uri="{FF2B5EF4-FFF2-40B4-BE49-F238E27FC236}">
                <a16:creationId xmlns:a16="http://schemas.microsoft.com/office/drawing/2014/main" id="{99472801-A619-13CA-465C-9393C65CB0EE}"/>
              </a:ext>
            </a:extLst>
          </p:cNvPr>
          <p:cNvSpPr/>
          <p:nvPr/>
        </p:nvSpPr>
        <p:spPr>
          <a:xfrm>
            <a:off x="891663" y="1779755"/>
            <a:ext cx="2947930" cy="2597002"/>
          </a:xfrm>
          <a:prstGeom prst="hexagon">
            <a:avLst/>
          </a:prstGeom>
          <a:solidFill>
            <a:srgbClr val="3483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latin typeface="Gill Sans " panose="020B0502020104020203" pitchFamily="34" charset="0"/>
              </a:rPr>
              <a:t>¿Para qué?</a:t>
            </a:r>
          </a:p>
        </p:txBody>
      </p:sp>
      <p:sp>
        <p:nvSpPr>
          <p:cNvPr id="3" name="Hexágono 2">
            <a:extLst>
              <a:ext uri="{FF2B5EF4-FFF2-40B4-BE49-F238E27FC236}">
                <a16:creationId xmlns:a16="http://schemas.microsoft.com/office/drawing/2014/main" id="{226FD0BB-4966-26DB-27F5-C5E8FA41C7F0}"/>
              </a:ext>
            </a:extLst>
          </p:cNvPr>
          <p:cNvSpPr/>
          <p:nvPr/>
        </p:nvSpPr>
        <p:spPr>
          <a:xfrm>
            <a:off x="5342059" y="1820998"/>
            <a:ext cx="6649915" cy="2597002"/>
          </a:xfrm>
          <a:prstGeom prst="hexagon">
            <a:avLst/>
          </a:prstGeom>
          <a:solidFill>
            <a:srgbClr val="FFE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es-ES" sz="2000" dirty="0">
                <a:solidFill>
                  <a:schemeClr val="tx1"/>
                </a:solidFill>
                <a:latin typeface="Gill Sans " panose="020B0502020104020203" pitchFamily="34" charset="0"/>
              </a:rPr>
              <a:t>Reducir oportunidades de comportamiento corrupto</a:t>
            </a:r>
          </a:p>
          <a:p>
            <a:pPr marL="342900" indent="-342900">
              <a:buFontTx/>
              <a:buChar char="-"/>
            </a:pPr>
            <a:r>
              <a:rPr lang="es-ES" sz="2000" dirty="0">
                <a:solidFill>
                  <a:schemeClr val="tx1"/>
                </a:solidFill>
                <a:latin typeface="Gill Sans " panose="020B0502020104020203" pitchFamily="34" charset="0"/>
              </a:rPr>
              <a:t>Hacer la corrupción inaceptable</a:t>
            </a:r>
          </a:p>
          <a:p>
            <a:pPr marL="342900" indent="-342900">
              <a:buFontTx/>
              <a:buChar char="-"/>
            </a:pPr>
            <a:r>
              <a:rPr lang="es-ES" sz="2000" dirty="0">
                <a:solidFill>
                  <a:schemeClr val="tx1"/>
                </a:solidFill>
                <a:latin typeface="Gill Sans " panose="020B0502020104020203" pitchFamily="34" charset="0"/>
              </a:rPr>
              <a:t>Hacer a las personas responsables de sus acciones</a:t>
            </a:r>
          </a:p>
          <a:p>
            <a:pPr marL="342900" indent="-342900">
              <a:buFontTx/>
              <a:buChar char="-"/>
            </a:pPr>
            <a:r>
              <a:rPr lang="es-ES" sz="2000" dirty="0">
                <a:solidFill>
                  <a:schemeClr val="tx1"/>
                </a:solidFill>
                <a:latin typeface="Gill Sans " panose="020B0502020104020203" pitchFamily="34" charset="0"/>
              </a:rPr>
              <a:t>Reforzar confianza de la ciudadanía en las instituciones</a:t>
            </a:r>
            <a:endParaRPr lang="es-ES" sz="1600" b="1" dirty="0">
              <a:solidFill>
                <a:schemeClr val="tx1"/>
              </a:solidFill>
              <a:latin typeface="Gill Sans " panose="020B0502020104020203" pitchFamily="34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BC6C4C31-224E-B9F8-10C6-8FE3EE656340}"/>
              </a:ext>
            </a:extLst>
          </p:cNvPr>
          <p:cNvSpPr txBox="1">
            <a:spLocks/>
          </p:cNvSpPr>
          <p:nvPr/>
        </p:nvSpPr>
        <p:spPr>
          <a:xfrm>
            <a:off x="1579832" y="605241"/>
            <a:ext cx="9032335" cy="5996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accent1"/>
                </a:solidFill>
                <a:latin typeface="Gill Sans " panose="020B0502020104020203" pitchFamily="34" charset="0"/>
              </a:rPr>
              <a:t>SISTEMA DE INTEGRIDAD DE LA AGE</a:t>
            </a:r>
            <a:endParaRPr lang="es-ES" sz="3200" dirty="0">
              <a:latin typeface="Gill Sans " panose="020B0502020104020203" pitchFamily="34" charset="0"/>
            </a:endParaRPr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2ACCF414-C7F5-F148-0A95-1B67FA18C1A7}"/>
              </a:ext>
            </a:extLst>
          </p:cNvPr>
          <p:cNvSpPr/>
          <p:nvPr/>
        </p:nvSpPr>
        <p:spPr>
          <a:xfrm>
            <a:off x="4095481" y="2777786"/>
            <a:ext cx="1065172" cy="600939"/>
          </a:xfrm>
          <a:prstGeom prst="rightArrow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C2A06A6D-2A47-20AC-F1DF-B8DF44D2FE0E}"/>
              </a:ext>
            </a:extLst>
          </p:cNvPr>
          <p:cNvSpPr/>
          <p:nvPr/>
        </p:nvSpPr>
        <p:spPr>
          <a:xfrm>
            <a:off x="600075" y="4719824"/>
            <a:ext cx="9032335" cy="138570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ES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acilita </a:t>
            </a:r>
            <a:r>
              <a:rPr lang="es-E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orientación</a:t>
            </a:r>
            <a:r>
              <a:rPr lang="es-ES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la materia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s-ES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roporciona directrices generales, con recomendaciones y propuesta de </a:t>
            </a:r>
            <a:r>
              <a:rPr lang="es-E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buenas prácticas</a:t>
            </a:r>
            <a:endParaRPr lang="es-ES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s-ES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romueve y consolida</a:t>
            </a:r>
            <a:r>
              <a:rPr lang="es-E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manera global </a:t>
            </a:r>
            <a:r>
              <a:rPr lang="es-E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cultura de integridad y valores éticos </a:t>
            </a:r>
            <a:r>
              <a:rPr lang="es-ES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la actuación de todo el personal de la organización, a todos los niveles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1" name="Flecha: doblada 10">
            <a:extLst>
              <a:ext uri="{FF2B5EF4-FFF2-40B4-BE49-F238E27FC236}">
                <a16:creationId xmlns:a16="http://schemas.microsoft.com/office/drawing/2014/main" id="{6BD1552E-AA01-0BAE-130C-25C0382D4E07}"/>
              </a:ext>
            </a:extLst>
          </p:cNvPr>
          <p:cNvSpPr/>
          <p:nvPr/>
        </p:nvSpPr>
        <p:spPr>
          <a:xfrm rot="10800000">
            <a:off x="9743341" y="4609152"/>
            <a:ext cx="1390919" cy="1183698"/>
          </a:xfrm>
          <a:prstGeom prst="bentArrow">
            <a:avLst>
              <a:gd name="adj1" fmla="val 25000"/>
              <a:gd name="adj2" fmla="val 26527"/>
              <a:gd name="adj3" fmla="val 25000"/>
              <a:gd name="adj4" fmla="val 43750"/>
            </a:avLst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971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15188" y="-231223"/>
            <a:ext cx="1409491" cy="1876653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F099075-47FE-200C-DD3C-A3C1B9B637F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62" t="32122" r="12660" b="22452"/>
          <a:stretch/>
        </p:blipFill>
        <p:spPr>
          <a:xfrm>
            <a:off x="177205" y="148575"/>
            <a:ext cx="2038458" cy="660329"/>
          </a:xfrm>
          <a:prstGeom prst="rect">
            <a:avLst/>
          </a:prstGeom>
        </p:spPr>
      </p:pic>
      <p:sp>
        <p:nvSpPr>
          <p:cNvPr id="2" name="Hexágono 1">
            <a:extLst>
              <a:ext uri="{FF2B5EF4-FFF2-40B4-BE49-F238E27FC236}">
                <a16:creationId xmlns:a16="http://schemas.microsoft.com/office/drawing/2014/main" id="{2349DE45-BB1E-587D-854B-2D7F0D68834B}"/>
              </a:ext>
            </a:extLst>
          </p:cNvPr>
          <p:cNvSpPr/>
          <p:nvPr/>
        </p:nvSpPr>
        <p:spPr>
          <a:xfrm>
            <a:off x="901165" y="1785056"/>
            <a:ext cx="2947930" cy="2597001"/>
          </a:xfrm>
          <a:prstGeom prst="hexagon">
            <a:avLst/>
          </a:prstGeom>
          <a:solidFill>
            <a:srgbClr val="2F53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latin typeface="Gill Sans " panose="020B0502020104020203" pitchFamily="34" charset="0"/>
              </a:rPr>
              <a:t>¿Para quién?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8D053749-6D14-FCEC-DC0E-DF60995C0AFD}"/>
              </a:ext>
            </a:extLst>
          </p:cNvPr>
          <p:cNvSpPr/>
          <p:nvPr/>
        </p:nvSpPr>
        <p:spPr>
          <a:xfrm>
            <a:off x="2503233" y="4650012"/>
            <a:ext cx="6631242" cy="119576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Debe implicar al 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conjunto de la organización</a:t>
            </a:r>
            <a:r>
              <a:rPr lang="es-ES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, sin dejar brechas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Holístico y fundamentalmente preventivo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Principios y elementos de carácter abierto y flexible  </a:t>
            </a:r>
          </a:p>
        </p:txBody>
      </p:sp>
      <p:sp>
        <p:nvSpPr>
          <p:cNvPr id="5" name="Flecha: doblada 4">
            <a:extLst>
              <a:ext uri="{FF2B5EF4-FFF2-40B4-BE49-F238E27FC236}">
                <a16:creationId xmlns:a16="http://schemas.microsoft.com/office/drawing/2014/main" id="{6CA05D7F-C8FE-593B-5017-B59BD1B6A8D0}"/>
              </a:ext>
            </a:extLst>
          </p:cNvPr>
          <p:cNvSpPr/>
          <p:nvPr/>
        </p:nvSpPr>
        <p:spPr>
          <a:xfrm rot="10800000">
            <a:off x="9336073" y="4359811"/>
            <a:ext cx="1390919" cy="1183698"/>
          </a:xfrm>
          <a:prstGeom prst="bentArrow">
            <a:avLst>
              <a:gd name="adj1" fmla="val 25000"/>
              <a:gd name="adj2" fmla="val 26527"/>
              <a:gd name="adj3" fmla="val 25000"/>
              <a:gd name="adj4" fmla="val 43750"/>
            </a:avLst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ECA923CF-BB81-14A6-45BA-ACC013C2F403}"/>
              </a:ext>
            </a:extLst>
          </p:cNvPr>
          <p:cNvSpPr/>
          <p:nvPr/>
        </p:nvSpPr>
        <p:spPr>
          <a:xfrm>
            <a:off x="4095481" y="2777786"/>
            <a:ext cx="1065172" cy="600939"/>
          </a:xfrm>
          <a:prstGeom prst="rightArrow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rapecio 8">
            <a:extLst>
              <a:ext uri="{FF2B5EF4-FFF2-40B4-BE49-F238E27FC236}">
                <a16:creationId xmlns:a16="http://schemas.microsoft.com/office/drawing/2014/main" id="{92267446-D9BB-FE2F-65EF-D5BC91F3EEA5}"/>
              </a:ext>
            </a:extLst>
          </p:cNvPr>
          <p:cNvSpPr/>
          <p:nvPr/>
        </p:nvSpPr>
        <p:spPr>
          <a:xfrm>
            <a:off x="5276950" y="2070688"/>
            <a:ext cx="6305450" cy="2015134"/>
          </a:xfrm>
          <a:prstGeom prst="trapezoid">
            <a:avLst/>
          </a:prstGeom>
          <a:solidFill>
            <a:srgbClr val="FBD5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accent5">
                    <a:lumMod val="75000"/>
                  </a:schemeClr>
                </a:solidFill>
                <a:latin typeface="Gill Sans " panose="020B0502020104020203" pitchFamily="34" charset="0"/>
              </a:rPr>
              <a:t>Administración General del Estado</a:t>
            </a:r>
          </a:p>
          <a:p>
            <a:pPr algn="ctr"/>
            <a:endParaRPr lang="es-ES" b="1" dirty="0">
              <a:solidFill>
                <a:schemeClr val="accent5">
                  <a:lumMod val="75000"/>
                </a:schemeClr>
              </a:solidFill>
              <a:latin typeface="Gill Sans " panose="020B0502020104020203" pitchFamily="34" charset="0"/>
            </a:endParaRPr>
          </a:p>
          <a:p>
            <a:pPr algn="ctr"/>
            <a:r>
              <a:rPr lang="es-ES" dirty="0">
                <a:solidFill>
                  <a:schemeClr val="tx1"/>
                </a:solidFill>
                <a:latin typeface="Gill Sans " panose="020B0502020104020203" pitchFamily="34" charset="0"/>
              </a:rPr>
              <a:t>Resto de entidades del SP institucional estatal podrá incorporarse al SIAGE mediante instrumento de adhesión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381E010-AD1B-33E7-4979-05A1BAF75147}"/>
              </a:ext>
            </a:extLst>
          </p:cNvPr>
          <p:cNvSpPr txBox="1">
            <a:spLocks/>
          </p:cNvSpPr>
          <p:nvPr/>
        </p:nvSpPr>
        <p:spPr>
          <a:xfrm>
            <a:off x="1579832" y="605241"/>
            <a:ext cx="9032335" cy="5996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accent1"/>
                </a:solidFill>
                <a:latin typeface="Gill Sans " panose="020B0502020104020203" pitchFamily="34" charset="0"/>
              </a:rPr>
              <a:t>SISTEMA DE INTEGRIDAD DE LA AGE</a:t>
            </a:r>
            <a:endParaRPr lang="es-ES" sz="3200" dirty="0">
              <a:latin typeface="Gill Sans 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1160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1296</TotalTime>
  <Words>2129</Words>
  <Application>Microsoft Office PowerPoint</Application>
  <PresentationFormat>Panorámica</PresentationFormat>
  <Paragraphs>397</Paragraphs>
  <Slides>23</Slides>
  <Notes>19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Courier New</vt:lpstr>
      <vt:lpstr>Gill Sans </vt:lpstr>
      <vt:lpstr>Times New Roman</vt:lpstr>
      <vt:lpstr>Wingdings</vt:lpstr>
      <vt:lpstr>Tema de Office</vt:lpstr>
      <vt:lpstr>Presentación de PowerPoint</vt:lpstr>
      <vt:lpstr>SISTEMA DE INTEGRIDAD DE LA AGE</vt:lpstr>
      <vt:lpstr>SISTEMA DE INTEGRIDAD DE LA AGE</vt:lpstr>
      <vt:lpstr>SISTEMA DE INTEGRIDAD DE LA AGE</vt:lpstr>
      <vt:lpstr>ANTECEDENTES La necesidad de contar con un Sistema de Integridad en la AGE</vt:lpstr>
      <vt:lpstr>ANTECEDENTES La necesidad de contar con un Sistema de Integridad en la AGE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NubeSara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MERCEDES COLLANTES RODRIGUEZ</dc:creator>
  <cp:lastModifiedBy>ELENA SEDEÑO ZARCO</cp:lastModifiedBy>
  <cp:revision>28</cp:revision>
  <dcterms:created xsi:type="dcterms:W3CDTF">2023-01-13T08:38:09Z</dcterms:created>
  <dcterms:modified xsi:type="dcterms:W3CDTF">2023-02-08T16:22:49Z</dcterms:modified>
</cp:coreProperties>
</file>