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75" r:id="rId3"/>
    <p:sldId id="276" r:id="rId4"/>
    <p:sldId id="279" r:id="rId5"/>
    <p:sldId id="280" r:id="rId6"/>
    <p:sldId id="278" r:id="rId7"/>
    <p:sldId id="284" r:id="rId8"/>
    <p:sldId id="285" r:id="rId9"/>
    <p:sldId id="283" r:id="rId10"/>
    <p:sldId id="281" r:id="rId11"/>
    <p:sldId id="282" r:id="rId12"/>
    <p:sldId id="277" r:id="rId13"/>
    <p:sldId id="272" r:id="rId14"/>
  </p:sldIdLst>
  <p:sldSz cx="9144000" cy="6858000" type="screen4x3"/>
  <p:notesSz cx="6797675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102" y="9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FDF0A4-05EA-4A5A-A4EF-3D63F6735057}" type="doc">
      <dgm:prSet loTypeId="urn:microsoft.com/office/officeart/2005/8/layout/hierarchy4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34F764FC-C0B7-43B0-9063-CF2B8B735217}">
      <dgm:prSet/>
      <dgm:spPr/>
      <dgm:t>
        <a:bodyPr/>
        <a:lstStyle/>
        <a:p>
          <a:pPr rtl="0"/>
          <a:r>
            <a:rPr lang="es-ES" b="1" dirty="0" smtClean="0"/>
            <a:t>JUEVES 22 </a:t>
          </a:r>
        </a:p>
        <a:p>
          <a:pPr rtl="0"/>
          <a:r>
            <a:rPr lang="es-ES" b="1" dirty="0" smtClean="0"/>
            <a:t>Plenario Inauguración y bienvenida</a:t>
          </a:r>
        </a:p>
        <a:p>
          <a:pPr rtl="0"/>
          <a:r>
            <a:rPr lang="es-ES" b="1" dirty="0" smtClean="0"/>
            <a:t>Presentación de los participantes y del programa del Seminario-Taller</a:t>
          </a:r>
          <a:endParaRPr lang="es-ES" dirty="0"/>
        </a:p>
      </dgm:t>
    </dgm:pt>
    <dgm:pt modelId="{F27A26D4-827F-426A-B200-BB5003D37308}" type="parTrans" cxnId="{3FF0E35A-B973-4B18-AEE1-13099E2278FE}">
      <dgm:prSet/>
      <dgm:spPr/>
      <dgm:t>
        <a:bodyPr/>
        <a:lstStyle/>
        <a:p>
          <a:endParaRPr lang="es-ES"/>
        </a:p>
      </dgm:t>
    </dgm:pt>
    <dgm:pt modelId="{C4B6DCC5-FDFF-4EFB-8A3E-E33105C715BB}" type="sibTrans" cxnId="{3FF0E35A-B973-4B18-AEE1-13099E2278FE}">
      <dgm:prSet/>
      <dgm:spPr/>
      <dgm:t>
        <a:bodyPr/>
        <a:lstStyle/>
        <a:p>
          <a:endParaRPr lang="es-ES"/>
        </a:p>
      </dgm:t>
    </dgm:pt>
    <dgm:pt modelId="{7149065F-5436-4086-B6FD-B757015DE374}">
      <dgm:prSet custT="1"/>
      <dgm:spPr/>
      <dgm:t>
        <a:bodyPr/>
        <a:lstStyle/>
        <a:p>
          <a:pPr algn="ctr"/>
          <a:r>
            <a:rPr lang="es-ES" sz="1200" b="1" dirty="0" smtClean="0"/>
            <a:t>JUEVES 22  DOCENTES</a:t>
          </a:r>
        </a:p>
        <a:p>
          <a:pPr algn="l"/>
          <a:r>
            <a:rPr lang="es-ES" sz="1200" b="1" dirty="0" smtClean="0"/>
            <a:t>Mesa Redonda 1: “Recursos pedagógicos para la Formación y Educación en Gobierno Abierto</a:t>
          </a:r>
        </a:p>
        <a:p>
          <a:pPr algn="l"/>
          <a:r>
            <a:rPr lang="es-ES" sz="1200" b="1" dirty="0" smtClean="0"/>
            <a:t>Mesa Redonda 2: “Educar en Gobierno abierto en la escuela: Taller de Sistematización de Experiencias Presentación de buenas prácticas”</a:t>
          </a:r>
        </a:p>
        <a:p>
          <a:pPr algn="l"/>
          <a:r>
            <a:rPr lang="es-ES" sz="1200" b="1" dirty="0" smtClean="0"/>
            <a:t>Grupos de Trabajo  “Aprendizajes sobre la educación en Gobierno abierto</a:t>
          </a:r>
        </a:p>
      </dgm:t>
    </dgm:pt>
    <dgm:pt modelId="{3DF1841A-A494-406A-BA81-D1C780046781}" type="parTrans" cxnId="{D0C58D04-4ADB-4C27-AC81-23133D5E6B67}">
      <dgm:prSet/>
      <dgm:spPr/>
      <dgm:t>
        <a:bodyPr/>
        <a:lstStyle/>
        <a:p>
          <a:endParaRPr lang="es-ES"/>
        </a:p>
      </dgm:t>
    </dgm:pt>
    <dgm:pt modelId="{5BA38A9C-8597-4093-992F-851D40E467F7}" type="sibTrans" cxnId="{D0C58D04-4ADB-4C27-AC81-23133D5E6B67}">
      <dgm:prSet/>
      <dgm:spPr/>
      <dgm:t>
        <a:bodyPr/>
        <a:lstStyle/>
        <a:p>
          <a:endParaRPr lang="es-ES"/>
        </a:p>
      </dgm:t>
    </dgm:pt>
    <dgm:pt modelId="{FAF35592-B97A-4A0A-89DB-0C07F81F163B}">
      <dgm:prSet/>
      <dgm:spPr/>
      <dgm:t>
        <a:bodyPr/>
        <a:lstStyle/>
        <a:p>
          <a:r>
            <a:rPr lang="es-ES" b="1" dirty="0" smtClean="0"/>
            <a:t>JUEVES 22  EMPLEADOS </a:t>
          </a:r>
        </a:p>
        <a:p>
          <a:r>
            <a:rPr lang="es-ES" b="1" dirty="0" smtClean="0"/>
            <a:t>Taller Sistematización de Experiencias en Formación de formadores en Gobierno Abierto</a:t>
          </a:r>
          <a:endParaRPr lang="es-ES" dirty="0"/>
        </a:p>
      </dgm:t>
    </dgm:pt>
    <dgm:pt modelId="{DC7B2B6B-AF64-4AAE-80A6-F928A8C31FB7}" type="parTrans" cxnId="{EC19C5BB-BBB3-420C-A29E-DBC8B413B396}">
      <dgm:prSet/>
      <dgm:spPr/>
      <dgm:t>
        <a:bodyPr/>
        <a:lstStyle/>
        <a:p>
          <a:endParaRPr lang="es-ES"/>
        </a:p>
      </dgm:t>
    </dgm:pt>
    <dgm:pt modelId="{A5449B3C-FA8F-45EF-A61A-5E3AB18C6245}" type="sibTrans" cxnId="{EC19C5BB-BBB3-420C-A29E-DBC8B413B396}">
      <dgm:prSet/>
      <dgm:spPr/>
      <dgm:t>
        <a:bodyPr/>
        <a:lstStyle/>
        <a:p>
          <a:endParaRPr lang="es-ES"/>
        </a:p>
      </dgm:t>
    </dgm:pt>
    <dgm:pt modelId="{701204CB-578E-4D86-BB82-7EB6A9BE5A9E}" type="pres">
      <dgm:prSet presAssocID="{7EFDF0A4-05EA-4A5A-A4EF-3D63F6735057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96AE699F-7F86-473B-A923-F8BE0B6D7599}" type="pres">
      <dgm:prSet presAssocID="{34F764FC-C0B7-43B0-9063-CF2B8B735217}" presName="vertOne" presStyleCnt="0"/>
      <dgm:spPr/>
    </dgm:pt>
    <dgm:pt modelId="{418C1DDC-5864-48D0-AB5B-77B13F25E29E}" type="pres">
      <dgm:prSet presAssocID="{34F764FC-C0B7-43B0-9063-CF2B8B735217}" presName="txOne" presStyleLbl="node0" presStyleIdx="0" presStyleCnt="1" custLinFactNeighborY="-7855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A71BB21-0BE0-49A2-9538-592A3C27017D}" type="pres">
      <dgm:prSet presAssocID="{34F764FC-C0B7-43B0-9063-CF2B8B735217}" presName="parTransOne" presStyleCnt="0"/>
      <dgm:spPr/>
    </dgm:pt>
    <dgm:pt modelId="{9BA40521-A2DE-408B-9EE5-1FB6DCCBADA7}" type="pres">
      <dgm:prSet presAssocID="{34F764FC-C0B7-43B0-9063-CF2B8B735217}" presName="horzOne" presStyleCnt="0"/>
      <dgm:spPr/>
    </dgm:pt>
    <dgm:pt modelId="{1B09B021-1828-4A30-A0F0-8A2E09E1C17B}" type="pres">
      <dgm:prSet presAssocID="{7149065F-5436-4086-B6FD-B757015DE374}" presName="vertTwo" presStyleCnt="0"/>
      <dgm:spPr/>
    </dgm:pt>
    <dgm:pt modelId="{32287DA2-02F5-490A-BCEC-2EF66B71C282}" type="pres">
      <dgm:prSet presAssocID="{7149065F-5436-4086-B6FD-B757015DE374}" presName="txTwo" presStyleLbl="node2" presStyleIdx="0" presStyleCnt="2" custScaleX="10110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A6553E9-2425-48C5-8951-8F7C22BDEB52}" type="pres">
      <dgm:prSet presAssocID="{7149065F-5436-4086-B6FD-B757015DE374}" presName="horzTwo" presStyleCnt="0"/>
      <dgm:spPr/>
    </dgm:pt>
    <dgm:pt modelId="{0975296E-ED91-4F12-AF2B-2FEF37F8FC1C}" type="pres">
      <dgm:prSet presAssocID="{5BA38A9C-8597-4093-992F-851D40E467F7}" presName="sibSpaceTwo" presStyleCnt="0"/>
      <dgm:spPr/>
    </dgm:pt>
    <dgm:pt modelId="{FA997493-7ED9-497A-A4BF-02953754A13E}" type="pres">
      <dgm:prSet presAssocID="{FAF35592-B97A-4A0A-89DB-0C07F81F163B}" presName="vertTwo" presStyleCnt="0"/>
      <dgm:spPr/>
    </dgm:pt>
    <dgm:pt modelId="{63D86596-64A0-4BE3-9520-35FB8E8B2D11}" type="pres">
      <dgm:prSet presAssocID="{FAF35592-B97A-4A0A-89DB-0C07F81F163B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F0D7DF6-907F-4699-B34A-D1B070ECEF02}" type="pres">
      <dgm:prSet presAssocID="{FAF35592-B97A-4A0A-89DB-0C07F81F163B}" presName="horzTwo" presStyleCnt="0"/>
      <dgm:spPr/>
    </dgm:pt>
  </dgm:ptLst>
  <dgm:cxnLst>
    <dgm:cxn modelId="{5F7871BD-C19B-427B-9551-0C99CF307C53}" type="presOf" srcId="{34F764FC-C0B7-43B0-9063-CF2B8B735217}" destId="{418C1DDC-5864-48D0-AB5B-77B13F25E29E}" srcOrd="0" destOrd="0" presId="urn:microsoft.com/office/officeart/2005/8/layout/hierarchy4"/>
    <dgm:cxn modelId="{EEC7F2EA-B8C7-4290-9D49-5B71539B9B4A}" type="presOf" srcId="{FAF35592-B97A-4A0A-89DB-0C07F81F163B}" destId="{63D86596-64A0-4BE3-9520-35FB8E8B2D11}" srcOrd="0" destOrd="0" presId="urn:microsoft.com/office/officeart/2005/8/layout/hierarchy4"/>
    <dgm:cxn modelId="{D0C58D04-4ADB-4C27-AC81-23133D5E6B67}" srcId="{34F764FC-C0B7-43B0-9063-CF2B8B735217}" destId="{7149065F-5436-4086-B6FD-B757015DE374}" srcOrd="0" destOrd="0" parTransId="{3DF1841A-A494-406A-BA81-D1C780046781}" sibTransId="{5BA38A9C-8597-4093-992F-851D40E467F7}"/>
    <dgm:cxn modelId="{3FF0E35A-B973-4B18-AEE1-13099E2278FE}" srcId="{7EFDF0A4-05EA-4A5A-A4EF-3D63F6735057}" destId="{34F764FC-C0B7-43B0-9063-CF2B8B735217}" srcOrd="0" destOrd="0" parTransId="{F27A26D4-827F-426A-B200-BB5003D37308}" sibTransId="{C4B6DCC5-FDFF-4EFB-8A3E-E33105C715BB}"/>
    <dgm:cxn modelId="{EC19C5BB-BBB3-420C-A29E-DBC8B413B396}" srcId="{34F764FC-C0B7-43B0-9063-CF2B8B735217}" destId="{FAF35592-B97A-4A0A-89DB-0C07F81F163B}" srcOrd="1" destOrd="0" parTransId="{DC7B2B6B-AF64-4AAE-80A6-F928A8C31FB7}" sibTransId="{A5449B3C-FA8F-45EF-A61A-5E3AB18C6245}"/>
    <dgm:cxn modelId="{B1F3BDAA-7F22-4A5A-932C-8525851407EC}" type="presOf" srcId="{7EFDF0A4-05EA-4A5A-A4EF-3D63F6735057}" destId="{701204CB-578E-4D86-BB82-7EB6A9BE5A9E}" srcOrd="0" destOrd="0" presId="urn:microsoft.com/office/officeart/2005/8/layout/hierarchy4"/>
    <dgm:cxn modelId="{2425F996-A3F2-49A7-A634-1A59DFE410E6}" type="presOf" srcId="{7149065F-5436-4086-B6FD-B757015DE374}" destId="{32287DA2-02F5-490A-BCEC-2EF66B71C282}" srcOrd="0" destOrd="0" presId="urn:microsoft.com/office/officeart/2005/8/layout/hierarchy4"/>
    <dgm:cxn modelId="{A802BE30-5AB5-4573-A016-E963B7F7B767}" type="presParOf" srcId="{701204CB-578E-4D86-BB82-7EB6A9BE5A9E}" destId="{96AE699F-7F86-473B-A923-F8BE0B6D7599}" srcOrd="0" destOrd="0" presId="urn:microsoft.com/office/officeart/2005/8/layout/hierarchy4"/>
    <dgm:cxn modelId="{A9F081AA-C304-4E69-B322-854B47F0E643}" type="presParOf" srcId="{96AE699F-7F86-473B-A923-F8BE0B6D7599}" destId="{418C1DDC-5864-48D0-AB5B-77B13F25E29E}" srcOrd="0" destOrd="0" presId="urn:microsoft.com/office/officeart/2005/8/layout/hierarchy4"/>
    <dgm:cxn modelId="{ABD81C05-1DA1-4D62-958A-FCE69D32FEBA}" type="presParOf" srcId="{96AE699F-7F86-473B-A923-F8BE0B6D7599}" destId="{1A71BB21-0BE0-49A2-9538-592A3C27017D}" srcOrd="1" destOrd="0" presId="urn:microsoft.com/office/officeart/2005/8/layout/hierarchy4"/>
    <dgm:cxn modelId="{213F16EE-A5BB-4D8E-8E52-427467C3D4B5}" type="presParOf" srcId="{96AE699F-7F86-473B-A923-F8BE0B6D7599}" destId="{9BA40521-A2DE-408B-9EE5-1FB6DCCBADA7}" srcOrd="2" destOrd="0" presId="urn:microsoft.com/office/officeart/2005/8/layout/hierarchy4"/>
    <dgm:cxn modelId="{3FFB4A6C-B94D-47FC-B6A4-61D6D5982138}" type="presParOf" srcId="{9BA40521-A2DE-408B-9EE5-1FB6DCCBADA7}" destId="{1B09B021-1828-4A30-A0F0-8A2E09E1C17B}" srcOrd="0" destOrd="0" presId="urn:microsoft.com/office/officeart/2005/8/layout/hierarchy4"/>
    <dgm:cxn modelId="{9DC67DD2-0CB1-4BEA-BBE9-B943D43472C3}" type="presParOf" srcId="{1B09B021-1828-4A30-A0F0-8A2E09E1C17B}" destId="{32287DA2-02F5-490A-BCEC-2EF66B71C282}" srcOrd="0" destOrd="0" presId="urn:microsoft.com/office/officeart/2005/8/layout/hierarchy4"/>
    <dgm:cxn modelId="{9AAE26FC-4534-4EB1-B89B-2B348B29E8EA}" type="presParOf" srcId="{1B09B021-1828-4A30-A0F0-8A2E09E1C17B}" destId="{7A6553E9-2425-48C5-8951-8F7C22BDEB52}" srcOrd="1" destOrd="0" presId="urn:microsoft.com/office/officeart/2005/8/layout/hierarchy4"/>
    <dgm:cxn modelId="{832D4BB2-E412-47BD-B04B-2ED0E8AAC20F}" type="presParOf" srcId="{9BA40521-A2DE-408B-9EE5-1FB6DCCBADA7}" destId="{0975296E-ED91-4F12-AF2B-2FEF37F8FC1C}" srcOrd="1" destOrd="0" presId="urn:microsoft.com/office/officeart/2005/8/layout/hierarchy4"/>
    <dgm:cxn modelId="{06AFB12E-4DD3-4026-88D1-39A3D27E5761}" type="presParOf" srcId="{9BA40521-A2DE-408B-9EE5-1FB6DCCBADA7}" destId="{FA997493-7ED9-497A-A4BF-02953754A13E}" srcOrd="2" destOrd="0" presId="urn:microsoft.com/office/officeart/2005/8/layout/hierarchy4"/>
    <dgm:cxn modelId="{7B5009CF-E3AD-4B3F-A2B7-19EEBFCED8FD}" type="presParOf" srcId="{FA997493-7ED9-497A-A4BF-02953754A13E}" destId="{63D86596-64A0-4BE3-9520-35FB8E8B2D11}" srcOrd="0" destOrd="0" presId="urn:microsoft.com/office/officeart/2005/8/layout/hierarchy4"/>
    <dgm:cxn modelId="{0B9A643B-6BFF-483E-B293-24799F9738B1}" type="presParOf" srcId="{FA997493-7ED9-497A-A4BF-02953754A13E}" destId="{3F0D7DF6-907F-4699-B34A-D1B070ECEF02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EFDF0A4-05EA-4A5A-A4EF-3D63F6735057}" type="doc">
      <dgm:prSet loTypeId="urn:microsoft.com/office/officeart/2005/8/layout/hierarchy4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34F764FC-C0B7-43B0-9063-CF2B8B735217}">
      <dgm:prSet/>
      <dgm:spPr/>
      <dgm:t>
        <a:bodyPr/>
        <a:lstStyle/>
        <a:p>
          <a:pPr rtl="0"/>
          <a:r>
            <a:rPr lang="es-ES" b="1" dirty="0" smtClean="0"/>
            <a:t>VIERNES 23 </a:t>
          </a:r>
        </a:p>
        <a:p>
          <a:pPr rtl="0"/>
          <a:r>
            <a:rPr lang="es-ES" b="1" dirty="0" smtClean="0"/>
            <a:t>Acciones complementarias de Educación en Gobierno Abierto. Panel de nuevas experiencias</a:t>
          </a:r>
        </a:p>
        <a:p>
          <a:pPr rtl="0"/>
          <a:r>
            <a:rPr lang="es-ES" b="1" dirty="0" smtClean="0"/>
            <a:t>Nuevos proyectos piloto para implantar la Educación en Gobierno Abierto para alumnos de Primaria y de Bachillerato en el curso 2018-2019</a:t>
          </a:r>
        </a:p>
        <a:p>
          <a:pPr rtl="0"/>
          <a:r>
            <a:rPr lang="es-ES" b="1" dirty="0" smtClean="0"/>
            <a:t>Clausura</a:t>
          </a:r>
          <a:endParaRPr lang="es-ES" dirty="0"/>
        </a:p>
      </dgm:t>
    </dgm:pt>
    <dgm:pt modelId="{F27A26D4-827F-426A-B200-BB5003D37308}" type="parTrans" cxnId="{3FF0E35A-B973-4B18-AEE1-13099E2278FE}">
      <dgm:prSet/>
      <dgm:spPr/>
      <dgm:t>
        <a:bodyPr/>
        <a:lstStyle/>
        <a:p>
          <a:endParaRPr lang="es-ES"/>
        </a:p>
      </dgm:t>
    </dgm:pt>
    <dgm:pt modelId="{C4B6DCC5-FDFF-4EFB-8A3E-E33105C715BB}" type="sibTrans" cxnId="{3FF0E35A-B973-4B18-AEE1-13099E2278FE}">
      <dgm:prSet/>
      <dgm:spPr/>
      <dgm:t>
        <a:bodyPr/>
        <a:lstStyle/>
        <a:p>
          <a:endParaRPr lang="es-ES"/>
        </a:p>
      </dgm:t>
    </dgm:pt>
    <dgm:pt modelId="{701204CB-578E-4D86-BB82-7EB6A9BE5A9E}" type="pres">
      <dgm:prSet presAssocID="{7EFDF0A4-05EA-4A5A-A4EF-3D63F6735057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96AE699F-7F86-473B-A923-F8BE0B6D7599}" type="pres">
      <dgm:prSet presAssocID="{34F764FC-C0B7-43B0-9063-CF2B8B735217}" presName="vertOne" presStyleCnt="0"/>
      <dgm:spPr/>
    </dgm:pt>
    <dgm:pt modelId="{418C1DDC-5864-48D0-AB5B-77B13F25E29E}" type="pres">
      <dgm:prSet presAssocID="{34F764FC-C0B7-43B0-9063-CF2B8B735217}" presName="txOne" presStyleLbl="node0" presStyleIdx="0" presStyleCnt="1" custLinFactNeighborX="-464" custLinFactNeighborY="3726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BA40521-A2DE-408B-9EE5-1FB6DCCBADA7}" type="pres">
      <dgm:prSet presAssocID="{34F764FC-C0B7-43B0-9063-CF2B8B735217}" presName="horzOne" presStyleCnt="0"/>
      <dgm:spPr/>
    </dgm:pt>
  </dgm:ptLst>
  <dgm:cxnLst>
    <dgm:cxn modelId="{3FF0E35A-B973-4B18-AEE1-13099E2278FE}" srcId="{7EFDF0A4-05EA-4A5A-A4EF-3D63F6735057}" destId="{34F764FC-C0B7-43B0-9063-CF2B8B735217}" srcOrd="0" destOrd="0" parTransId="{F27A26D4-827F-426A-B200-BB5003D37308}" sibTransId="{C4B6DCC5-FDFF-4EFB-8A3E-E33105C715BB}"/>
    <dgm:cxn modelId="{2C5DF471-EB17-4FA6-8679-93A546851005}" type="presOf" srcId="{34F764FC-C0B7-43B0-9063-CF2B8B735217}" destId="{418C1DDC-5864-48D0-AB5B-77B13F25E29E}" srcOrd="0" destOrd="0" presId="urn:microsoft.com/office/officeart/2005/8/layout/hierarchy4"/>
    <dgm:cxn modelId="{47A9637C-A669-4913-B995-EBD7D87EDBC1}" type="presOf" srcId="{7EFDF0A4-05EA-4A5A-A4EF-3D63F6735057}" destId="{701204CB-578E-4D86-BB82-7EB6A9BE5A9E}" srcOrd="0" destOrd="0" presId="urn:microsoft.com/office/officeart/2005/8/layout/hierarchy4"/>
    <dgm:cxn modelId="{E7C905C0-5298-4F64-985A-A656A131A0F0}" type="presParOf" srcId="{701204CB-578E-4D86-BB82-7EB6A9BE5A9E}" destId="{96AE699F-7F86-473B-A923-F8BE0B6D7599}" srcOrd="0" destOrd="0" presId="urn:microsoft.com/office/officeart/2005/8/layout/hierarchy4"/>
    <dgm:cxn modelId="{819EBA52-89B8-403A-92E3-D9E3679F67DD}" type="presParOf" srcId="{96AE699F-7F86-473B-A923-F8BE0B6D7599}" destId="{418C1DDC-5864-48D0-AB5B-77B13F25E29E}" srcOrd="0" destOrd="0" presId="urn:microsoft.com/office/officeart/2005/8/layout/hierarchy4"/>
    <dgm:cxn modelId="{A6E06012-3C88-485E-92E2-6D004EE70E6F}" type="presParOf" srcId="{96AE699F-7F86-473B-A923-F8BE0B6D7599}" destId="{9BA40521-A2DE-408B-9EE5-1FB6DCCBADA7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8C1DDC-5864-48D0-AB5B-77B13F25E29E}">
      <dsp:nvSpPr>
        <dsp:cNvPr id="0" name=""/>
        <dsp:cNvSpPr/>
      </dsp:nvSpPr>
      <dsp:spPr>
        <a:xfrm>
          <a:off x="1953" y="0"/>
          <a:ext cx="7098374" cy="18452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b="1" kern="1200" dirty="0" smtClean="0"/>
            <a:t>JUEVES 22 </a:t>
          </a:r>
        </a:p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b="1" kern="1200" dirty="0" smtClean="0"/>
            <a:t>Plenario Inauguración y bienvenida</a:t>
          </a:r>
        </a:p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b="1" kern="1200" dirty="0" smtClean="0"/>
            <a:t>Presentación de los participantes y del programa del Seminario-Taller</a:t>
          </a:r>
          <a:endParaRPr lang="es-ES" sz="2300" kern="1200" dirty="0"/>
        </a:p>
      </dsp:txBody>
      <dsp:txXfrm>
        <a:off x="55999" y="54046"/>
        <a:ext cx="6990282" cy="1737191"/>
      </dsp:txXfrm>
    </dsp:sp>
    <dsp:sp modelId="{32287DA2-02F5-490A-BCEC-2EF66B71C282}">
      <dsp:nvSpPr>
        <dsp:cNvPr id="0" name=""/>
        <dsp:cNvSpPr/>
      </dsp:nvSpPr>
      <dsp:spPr>
        <a:xfrm>
          <a:off x="1953" y="2034587"/>
          <a:ext cx="3425621" cy="18452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 smtClean="0"/>
            <a:t>JUEVES 22  DOCENTES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 smtClean="0"/>
            <a:t>Mesa Redonda 1: “Recursos pedagógicos para la Formación y Educación en Gobierno Abierto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 smtClean="0"/>
            <a:t>Mesa Redonda 2: “Educar en Gobierno abierto en la escuela: Taller de Sistematización de Experiencias Presentación de buenas prácticas”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 smtClean="0"/>
            <a:t>Grupos de Trabajo  “Aprendizajes sobre la educación en Gobierno abierto</a:t>
          </a:r>
        </a:p>
      </dsp:txBody>
      <dsp:txXfrm>
        <a:off x="55999" y="2088633"/>
        <a:ext cx="3317529" cy="1737191"/>
      </dsp:txXfrm>
    </dsp:sp>
    <dsp:sp modelId="{63D86596-64A0-4BE3-9520-35FB8E8B2D11}">
      <dsp:nvSpPr>
        <dsp:cNvPr id="0" name=""/>
        <dsp:cNvSpPr/>
      </dsp:nvSpPr>
      <dsp:spPr>
        <a:xfrm>
          <a:off x="3712179" y="2034587"/>
          <a:ext cx="3388148" cy="18452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smtClean="0"/>
            <a:t>JUEVES 22  EMPLEADOS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smtClean="0"/>
            <a:t>Taller Sistematización de Experiencias en Formación de formadores en Gobierno Abierto</a:t>
          </a:r>
          <a:endParaRPr lang="es-ES" sz="2000" kern="1200" dirty="0"/>
        </a:p>
      </dsp:txBody>
      <dsp:txXfrm>
        <a:off x="3766225" y="2088633"/>
        <a:ext cx="3280056" cy="173719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8C1DDC-5864-48D0-AB5B-77B13F25E29E}">
      <dsp:nvSpPr>
        <dsp:cNvPr id="0" name=""/>
        <dsp:cNvSpPr/>
      </dsp:nvSpPr>
      <dsp:spPr>
        <a:xfrm>
          <a:off x="0" y="0"/>
          <a:ext cx="7102281" cy="17175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b="1" kern="1200" dirty="0" smtClean="0"/>
            <a:t>VIERNES 23 </a:t>
          </a:r>
        </a:p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b="1" kern="1200" dirty="0" smtClean="0"/>
            <a:t>Acciones complementarias de Educación en Gobierno Abierto. Panel de nuevas experiencias</a:t>
          </a:r>
        </a:p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b="1" kern="1200" dirty="0" smtClean="0"/>
            <a:t>Nuevos proyectos piloto para implantar la Educación en Gobierno Abierto para alumnos de Primaria y de Bachillerato en el curso 2018-2019</a:t>
          </a:r>
        </a:p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b="1" kern="1200" dirty="0" smtClean="0"/>
            <a:t>Clausura</a:t>
          </a:r>
          <a:endParaRPr lang="es-ES" sz="1500" kern="1200" dirty="0"/>
        </a:p>
      </dsp:txBody>
      <dsp:txXfrm>
        <a:off x="50306" y="50306"/>
        <a:ext cx="7001669" cy="16169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CE7381-DEC0-4C46-B896-AC4A5798AB52}" type="datetimeFigureOut">
              <a:rPr lang="es-ES" smtClean="0"/>
              <a:t>04/12/2018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3AD223-AFA1-4A74-922D-CE734CE172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53818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2BA57-AE3C-4EC0-ACC0-83E2F54521FB}" type="datetimeFigureOut">
              <a:rPr lang="es-ES" smtClean="0"/>
              <a:t>04/12/2018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201FC-5F79-4BDF-92D9-FE77339906F5}" type="slidenum">
              <a:rPr lang="es-ES" smtClean="0"/>
              <a:t>‹Nº›</a:t>
            </a:fld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76" y="124460"/>
            <a:ext cx="1758357" cy="491623"/>
          </a:xfrm>
          <a:prstGeom prst="rect">
            <a:avLst/>
          </a:prstGeom>
        </p:spPr>
      </p:pic>
      <p:pic>
        <p:nvPicPr>
          <p:cNvPr id="8" name="Imagen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40" y="622473"/>
            <a:ext cx="938257" cy="404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72596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2BA57-AE3C-4EC0-ACC0-83E2F54521FB}" type="datetimeFigureOut">
              <a:rPr lang="es-ES" smtClean="0"/>
              <a:t>04/12/2018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201FC-5F79-4BDF-92D9-FE77339906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5649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2BA57-AE3C-4EC0-ACC0-83E2F54521FB}" type="datetimeFigureOut">
              <a:rPr lang="es-ES" smtClean="0"/>
              <a:t>04/12/2018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201FC-5F79-4BDF-92D9-FE77339906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3588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2BA57-AE3C-4EC0-ACC0-83E2F54521FB}" type="datetimeFigureOut">
              <a:rPr lang="es-ES" smtClean="0"/>
              <a:t>04/12/2018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201FC-5F79-4BDF-92D9-FE77339906F5}" type="slidenum">
              <a:rPr lang="es-ES" smtClean="0"/>
              <a:t>‹Nº›</a:t>
            </a:fld>
            <a:endParaRPr lang="es-ES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76" y="124460"/>
            <a:ext cx="1758357" cy="491623"/>
          </a:xfrm>
          <a:prstGeom prst="rect">
            <a:avLst/>
          </a:prstGeom>
        </p:spPr>
      </p:pic>
      <p:pic>
        <p:nvPicPr>
          <p:cNvPr id="9" name="Imagen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973" y="622475"/>
            <a:ext cx="938257" cy="404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55435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2BA57-AE3C-4EC0-ACC0-83E2F54521FB}" type="datetimeFigureOut">
              <a:rPr lang="es-ES" smtClean="0"/>
              <a:t>04/12/2018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201FC-5F79-4BDF-92D9-FE77339906F5}" type="slidenum">
              <a:rPr lang="es-ES" smtClean="0"/>
              <a:t>‹Nº›</a:t>
            </a:fld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76" y="124460"/>
            <a:ext cx="1758357" cy="491623"/>
          </a:xfrm>
          <a:prstGeom prst="rect">
            <a:avLst/>
          </a:prstGeom>
        </p:spPr>
      </p:pic>
      <p:pic>
        <p:nvPicPr>
          <p:cNvPr id="8" name="Imagen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973" y="622471"/>
            <a:ext cx="938257" cy="404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1010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2BA57-AE3C-4EC0-ACC0-83E2F54521FB}" type="datetimeFigureOut">
              <a:rPr lang="es-ES" smtClean="0"/>
              <a:t>04/12/2018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201FC-5F79-4BDF-92D9-FE77339906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77204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2BA57-AE3C-4EC0-ACC0-83E2F54521FB}" type="datetimeFigureOut">
              <a:rPr lang="es-ES" smtClean="0"/>
              <a:t>04/12/2018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201FC-5F79-4BDF-92D9-FE77339906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37471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2BA57-AE3C-4EC0-ACC0-83E2F54521FB}" type="datetimeFigureOut">
              <a:rPr lang="es-ES" smtClean="0"/>
              <a:t>04/12/2018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201FC-5F79-4BDF-92D9-FE77339906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1709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2BA57-AE3C-4EC0-ACC0-83E2F54521FB}" type="datetimeFigureOut">
              <a:rPr lang="es-ES" smtClean="0"/>
              <a:t>04/12/2018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201FC-5F79-4BDF-92D9-FE77339906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4142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2BA57-AE3C-4EC0-ACC0-83E2F54521FB}" type="datetimeFigureOut">
              <a:rPr lang="es-ES" smtClean="0"/>
              <a:t>04/12/2018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201FC-5F79-4BDF-92D9-FE77339906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25616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2BA57-AE3C-4EC0-ACC0-83E2F54521FB}" type="datetimeFigureOut">
              <a:rPr lang="es-ES" smtClean="0"/>
              <a:t>04/12/2018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201FC-5F79-4BDF-92D9-FE77339906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08831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52BA57-AE3C-4EC0-ACC0-83E2F54521FB}" type="datetimeFigureOut">
              <a:rPr lang="es-ES" smtClean="0"/>
              <a:t>04/12/2018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5201FC-5F79-4BDF-92D9-FE77339906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3440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Rectángulo"/>
          <p:cNvSpPr/>
          <p:nvPr/>
        </p:nvSpPr>
        <p:spPr>
          <a:xfrm>
            <a:off x="877962" y="1805746"/>
            <a:ext cx="7512506" cy="28310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4000" b="1" dirty="0" smtClean="0">
                <a:solidFill>
                  <a:srgbClr val="2014BC"/>
                </a:solidFill>
              </a:rPr>
              <a:t>SEMINARIO TALLER</a:t>
            </a:r>
          </a:p>
          <a:p>
            <a:pPr algn="ctr"/>
            <a:endParaRPr lang="es-ES" sz="4000" b="1" dirty="0" smtClean="0">
              <a:solidFill>
                <a:srgbClr val="2014BC"/>
              </a:solidFill>
            </a:endParaRPr>
          </a:p>
          <a:p>
            <a:pPr algn="ctr"/>
            <a:r>
              <a:rPr lang="es-ES" sz="2903" b="1" dirty="0" smtClean="0">
                <a:solidFill>
                  <a:srgbClr val="2014BC"/>
                </a:solidFill>
              </a:rPr>
              <a:t>EVALUACIÓN</a:t>
            </a:r>
            <a:r>
              <a:rPr lang="es-ES" sz="3991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sz="2903" b="1" dirty="0">
                <a:solidFill>
                  <a:srgbClr val="2014BC"/>
                </a:solidFill>
              </a:rPr>
              <a:t>DE LA </a:t>
            </a:r>
            <a:r>
              <a:rPr lang="es-ES" sz="2903" b="1" dirty="0" smtClean="0">
                <a:solidFill>
                  <a:srgbClr val="2014BC"/>
                </a:solidFill>
              </a:rPr>
              <a:t>EDUCACIÓN Y FORMACIÓN EN GOBIERNO ABIERTO</a:t>
            </a:r>
          </a:p>
          <a:p>
            <a:pPr algn="ctr"/>
            <a:endParaRPr lang="es-ES" sz="2903" b="1" dirty="0">
              <a:solidFill>
                <a:srgbClr val="2014BC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2703" y="228443"/>
            <a:ext cx="1238400" cy="1139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5708842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 Rectángulo"/>
          <p:cNvSpPr/>
          <p:nvPr/>
        </p:nvSpPr>
        <p:spPr>
          <a:xfrm>
            <a:off x="123568" y="930876"/>
            <a:ext cx="799894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000" b="1" cap="all" dirty="0" smtClean="0">
                <a:solidFill>
                  <a:srgbClr val="2014BC"/>
                </a:solidFill>
              </a:rPr>
              <a:t>CONCLUSIONES de LA SISTEMATIZACIÓN DE EXPERIENCIAS EN FORMACIÓN EN GOBIERNO ABIERTO. Posibles mejoras</a:t>
            </a:r>
            <a:endParaRPr lang="es-ES" sz="2000" b="1" dirty="0" smtClean="0">
              <a:solidFill>
                <a:srgbClr val="2014BC"/>
              </a:solidFill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255373" y="1762897"/>
            <a:ext cx="801541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2400" dirty="0"/>
              <a:t>Organizar dos cursos o dos secciones: uno para contenidos sobre GA y otro dirigido a la aplicación de ese contenido en acciones formativas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2400" dirty="0"/>
              <a:t>Los materiales deben adaptarse al perfil de los participantes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2400" dirty="0"/>
              <a:t>Diagnóstico previo de necesidades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2400" dirty="0"/>
              <a:t>Incluir material ya disponible en INAP u otros organismos (guías metodológicas, vídeos explicativos, proyectos de otros participantes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2400" dirty="0"/>
              <a:t>Resumir y presentar el contenido sobre GA (presentaciones, vídeos cortos)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02034770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 Rectángulo"/>
          <p:cNvSpPr/>
          <p:nvPr/>
        </p:nvSpPr>
        <p:spPr>
          <a:xfrm>
            <a:off x="123568" y="930876"/>
            <a:ext cx="799894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000" b="1" cap="all" dirty="0" smtClean="0">
                <a:solidFill>
                  <a:srgbClr val="2014BC"/>
                </a:solidFill>
              </a:rPr>
              <a:t>CONCLUSIONES de LA SISTEMATIZACIÓN DE EXPERIENCIAS EN FORMACIÓN EN GOBIERNO ABIERTO. Posibles mejoras</a:t>
            </a:r>
            <a:endParaRPr lang="es-ES" sz="2000" b="1" dirty="0" smtClean="0">
              <a:solidFill>
                <a:srgbClr val="2014BC"/>
              </a:solidFill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255373" y="1762897"/>
            <a:ext cx="801541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2400" dirty="0" smtClean="0"/>
              <a:t>El </a:t>
            </a:r>
            <a:r>
              <a:rPr lang="es-ES" sz="2400" dirty="0"/>
              <a:t>foro debe ser </a:t>
            </a:r>
            <a:r>
              <a:rPr lang="es-ES" sz="2400" dirty="0" smtClean="0"/>
              <a:t>sincrónico. </a:t>
            </a:r>
            <a:r>
              <a:rPr lang="es-ES" sz="2400" dirty="0"/>
              <a:t>Conexión el mismo tiempo de todos los participantes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2400" dirty="0"/>
              <a:t>El foro no debe ser puntuable, utilizarlo para extraer ejemplos/temas/Experiencias que se pueden aplicar en la formación sobre GA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2400" dirty="0"/>
              <a:t>Ampliar el tiempo dedicado a la formación para la difusión/exposición del contenido sobre GA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2400" dirty="0"/>
              <a:t>El proyecto como pieza clave del curso. Utilizar una metodología de enseñanza basada en proyectos (ABP), tomando ese producto como referencia durante todo el proceso formativo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2400" dirty="0"/>
              <a:t>Formar a los docentes en nuevas metodologías de </a:t>
            </a:r>
            <a:r>
              <a:rPr lang="es-ES" sz="2400" dirty="0" smtClean="0"/>
              <a:t>enseñanza.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47585555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0405442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redondeado 7"/>
          <p:cNvSpPr/>
          <p:nvPr/>
        </p:nvSpPr>
        <p:spPr>
          <a:xfrm>
            <a:off x="2624560" y="1212015"/>
            <a:ext cx="4115002" cy="391905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rgbClr val="2014BC"/>
              </a:buClr>
              <a:buSzPct val="60000"/>
            </a:pPr>
            <a:r>
              <a:rPr lang="es-ES" sz="2903" b="1" dirty="0">
                <a:solidFill>
                  <a:schemeClr val="bg1"/>
                </a:solidFill>
              </a:rPr>
              <a:t>MUCHAS GRACIAS</a:t>
            </a:r>
          </a:p>
        </p:txBody>
      </p:sp>
      <p:sp>
        <p:nvSpPr>
          <p:cNvPr id="9" name="3 CuadroTexto"/>
          <p:cNvSpPr txBox="1"/>
          <p:nvPr/>
        </p:nvSpPr>
        <p:spPr>
          <a:xfrm>
            <a:off x="763012" y="2101630"/>
            <a:ext cx="7838099" cy="20880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544"/>
              </a:spcAft>
              <a:buSzPct val="100000"/>
            </a:pPr>
            <a:r>
              <a:rPr lang="es-ES" sz="1814" b="1" dirty="0">
                <a:solidFill>
                  <a:srgbClr val="0070C0"/>
                </a:solidFill>
              </a:rPr>
              <a:t>CONTACTO</a:t>
            </a:r>
          </a:p>
          <a:p>
            <a:pPr algn="ctr">
              <a:spcAft>
                <a:spcPts val="544"/>
              </a:spcAft>
              <a:buSzPct val="100000"/>
            </a:pPr>
            <a:r>
              <a:rPr lang="es-ES" sz="1814" b="1" dirty="0">
                <a:solidFill>
                  <a:srgbClr val="0070C0"/>
                </a:solidFill>
              </a:rPr>
              <a:t>		</a:t>
            </a:r>
          </a:p>
          <a:p>
            <a:pPr algn="ctr">
              <a:spcAft>
                <a:spcPts val="544"/>
              </a:spcAft>
              <a:buSzPct val="100000"/>
            </a:pPr>
            <a:r>
              <a:rPr lang="es-ES" sz="1814" b="1" dirty="0" smtClean="0">
                <a:solidFill>
                  <a:srgbClr val="0070C0"/>
                </a:solidFill>
              </a:rPr>
              <a:t>gobiernoabierto@correo.gob.es</a:t>
            </a:r>
            <a:endParaRPr lang="es-ES" sz="1814" b="1" dirty="0">
              <a:solidFill>
                <a:srgbClr val="0070C0"/>
              </a:solidFill>
            </a:endParaRPr>
          </a:p>
          <a:p>
            <a:pPr algn="ctr">
              <a:spcAft>
                <a:spcPts val="544"/>
              </a:spcAft>
              <a:buSzPct val="100000"/>
            </a:pPr>
            <a:endParaRPr lang="es-ES" sz="1814" b="1" dirty="0">
              <a:solidFill>
                <a:srgbClr val="0070C0"/>
              </a:solidFill>
            </a:endParaRPr>
          </a:p>
          <a:p>
            <a:pPr algn="ctr">
              <a:spcAft>
                <a:spcPts val="544"/>
              </a:spcAft>
              <a:buSzPct val="100000"/>
            </a:pPr>
            <a:r>
              <a:rPr lang="es-ES" sz="1814" b="1" dirty="0" smtClean="0">
                <a:solidFill>
                  <a:srgbClr val="0070C0"/>
                </a:solidFill>
              </a:rPr>
              <a:t>+</a:t>
            </a:r>
            <a:r>
              <a:rPr lang="es-ES" sz="1814" b="1" dirty="0">
                <a:solidFill>
                  <a:srgbClr val="0070C0"/>
                </a:solidFill>
              </a:rPr>
              <a:t>34 91 273 27 29</a:t>
            </a:r>
          </a:p>
          <a:p>
            <a:pPr>
              <a:spcAft>
                <a:spcPts val="544"/>
              </a:spcAft>
              <a:buSzPct val="100000"/>
            </a:pPr>
            <a:r>
              <a:rPr lang="es-ES" sz="1814" b="1" dirty="0">
                <a:solidFill>
                  <a:srgbClr val="0070C0"/>
                </a:solidFill>
              </a:rPr>
              <a:t>		</a:t>
            </a:r>
            <a:endParaRPr lang="es-ES" sz="1814" b="1" dirty="0"/>
          </a:p>
        </p:txBody>
      </p:sp>
      <p:sp>
        <p:nvSpPr>
          <p:cNvPr id="11" name="CuadroTexto 26"/>
          <p:cNvSpPr txBox="1"/>
          <p:nvPr/>
        </p:nvSpPr>
        <p:spPr>
          <a:xfrm>
            <a:off x="3168857" y="6341802"/>
            <a:ext cx="3026406" cy="2877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70" b="1" i="1" dirty="0">
                <a:solidFill>
                  <a:schemeClr val="tx2">
                    <a:lumMod val="75000"/>
                  </a:schemeClr>
                </a:solidFill>
              </a:rPr>
              <a:t>Subdirección General de Gobierno Abierto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7610" y="4368845"/>
            <a:ext cx="1488901" cy="13694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1083215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 Rectángulo"/>
          <p:cNvSpPr/>
          <p:nvPr/>
        </p:nvSpPr>
        <p:spPr>
          <a:xfrm>
            <a:off x="991918" y="1561131"/>
            <a:ext cx="6439877" cy="32194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903" b="1" cap="all" dirty="0" smtClean="0">
                <a:solidFill>
                  <a:srgbClr val="2014BC"/>
                </a:solidFill>
              </a:rPr>
              <a:t>Fechas. 22 y 23 de noviembre</a:t>
            </a:r>
          </a:p>
          <a:p>
            <a:pPr algn="just"/>
            <a:endParaRPr lang="es-ES" sz="2903" b="1" cap="all" dirty="0" smtClean="0">
              <a:solidFill>
                <a:srgbClr val="2014BC"/>
              </a:solidFill>
            </a:endParaRPr>
          </a:p>
          <a:p>
            <a:pPr algn="just"/>
            <a:endParaRPr lang="es-ES" sz="2903" b="1" cap="all" dirty="0">
              <a:solidFill>
                <a:srgbClr val="2014BC"/>
              </a:solidFill>
            </a:endParaRPr>
          </a:p>
          <a:p>
            <a:pPr algn="just"/>
            <a:endParaRPr lang="es-ES" sz="2903" b="1" cap="all" dirty="0" smtClean="0">
              <a:solidFill>
                <a:srgbClr val="2014BC"/>
              </a:solidFill>
            </a:endParaRPr>
          </a:p>
          <a:p>
            <a:pPr algn="just"/>
            <a:r>
              <a:rPr lang="es-ES" sz="2903" b="1" cap="all" dirty="0" smtClean="0">
                <a:solidFill>
                  <a:srgbClr val="2014BC"/>
                </a:solidFill>
              </a:rPr>
              <a:t>Lugar</a:t>
            </a:r>
            <a:r>
              <a:rPr lang="es-ES" sz="2903" b="1" cap="all" dirty="0">
                <a:solidFill>
                  <a:srgbClr val="2014BC"/>
                </a:solidFill>
              </a:rPr>
              <a:t>. Sede del Instituto Nacional de Administración Pública, Calle Atocha 106, Madrid, Aulas 1.2 y 1.4 </a:t>
            </a:r>
            <a:endParaRPr lang="es-ES" sz="2903" b="1" dirty="0">
              <a:solidFill>
                <a:srgbClr val="2014B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553944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 Rectángulo"/>
          <p:cNvSpPr/>
          <p:nvPr/>
        </p:nvSpPr>
        <p:spPr>
          <a:xfrm>
            <a:off x="774357" y="1227438"/>
            <a:ext cx="7102281" cy="39861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903" b="1" cap="all" dirty="0" smtClean="0">
                <a:solidFill>
                  <a:srgbClr val="2014BC"/>
                </a:solidFill>
              </a:rPr>
              <a:t>Objetivos del seminario</a:t>
            </a:r>
            <a:r>
              <a:rPr lang="es-ES" sz="2903" b="1" dirty="0" smtClean="0">
                <a:solidFill>
                  <a:srgbClr val="2014BC"/>
                </a:solidFill>
              </a:rPr>
              <a:t>: </a:t>
            </a:r>
          </a:p>
          <a:p>
            <a:pPr algn="ctr"/>
            <a:r>
              <a:rPr lang="es-ES" sz="3200" dirty="0"/>
              <a:t>Sistematizar las experiencias de formación en materia de Gobierno Abierto llevadas a cabo hasta la fecha, con el fin de promover el intercambio de conocimientos y la extracción de lecciones aprendidas de cara a futuras actividades</a:t>
            </a:r>
            <a:endParaRPr lang="es-ES" sz="2903" b="1" cap="all" dirty="0" smtClean="0">
              <a:solidFill>
                <a:srgbClr val="2014B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82619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 Rectángulo"/>
          <p:cNvSpPr/>
          <p:nvPr/>
        </p:nvSpPr>
        <p:spPr>
          <a:xfrm>
            <a:off x="774357" y="1227438"/>
            <a:ext cx="7102281" cy="9857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903" b="1" cap="all" dirty="0" smtClean="0">
                <a:solidFill>
                  <a:srgbClr val="2014BC"/>
                </a:solidFill>
              </a:rPr>
              <a:t>GRUPOS </a:t>
            </a:r>
          </a:p>
          <a:p>
            <a:pPr algn="just"/>
            <a:r>
              <a:rPr lang="es-ES" sz="2903" b="1" dirty="0" smtClean="0">
                <a:solidFill>
                  <a:srgbClr val="2014BC"/>
                </a:solidFill>
              </a:rPr>
              <a:t> </a:t>
            </a:r>
          </a:p>
        </p:txBody>
      </p:sp>
      <p:sp>
        <p:nvSpPr>
          <p:cNvPr id="3" name="5 Rectángulo"/>
          <p:cNvSpPr/>
          <p:nvPr/>
        </p:nvSpPr>
        <p:spPr>
          <a:xfrm>
            <a:off x="774356" y="1931773"/>
            <a:ext cx="7102281" cy="18792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903" b="1" dirty="0" smtClean="0">
                <a:solidFill>
                  <a:srgbClr val="2014BC"/>
                </a:solidFill>
              </a:rPr>
              <a:t>01.- DOCENTES DE CENTROS EDUCATIVOS PARTICIPANTES EN MOOC O PROYECTO PILOTO DE EDUCACIÓN EN GOBIERNO ABIERTO</a:t>
            </a:r>
          </a:p>
        </p:txBody>
      </p:sp>
      <p:sp>
        <p:nvSpPr>
          <p:cNvPr id="6" name="5 Rectángulo"/>
          <p:cNvSpPr/>
          <p:nvPr/>
        </p:nvSpPr>
        <p:spPr>
          <a:xfrm>
            <a:off x="836141" y="4338227"/>
            <a:ext cx="7102281" cy="14325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903" b="1" dirty="0" smtClean="0">
                <a:solidFill>
                  <a:srgbClr val="2014BC"/>
                </a:solidFill>
              </a:rPr>
              <a:t>02.- EMPLEADOS PÚBLICOS PARTICIPANTES EN CURSOS DE FORMACIÓN DE FORMADORES EN GOBIERNO ABIERTO.</a:t>
            </a:r>
          </a:p>
        </p:txBody>
      </p:sp>
    </p:spTree>
    <p:extLst>
      <p:ext uri="{BB962C8B-B14F-4D97-AF65-F5344CB8AC3E}">
        <p14:creationId xmlns:p14="http://schemas.microsoft.com/office/powerpoint/2010/main" val="352764833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 Rectángulo"/>
          <p:cNvSpPr/>
          <p:nvPr/>
        </p:nvSpPr>
        <p:spPr>
          <a:xfrm>
            <a:off x="3015049" y="65907"/>
            <a:ext cx="2191265" cy="5390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903" b="1" cap="all" dirty="0" smtClean="0">
                <a:solidFill>
                  <a:srgbClr val="2014BC"/>
                </a:solidFill>
              </a:rPr>
              <a:t>PROGRAMA</a:t>
            </a:r>
            <a:r>
              <a:rPr lang="es-ES" sz="2903" b="1" dirty="0" smtClean="0">
                <a:solidFill>
                  <a:srgbClr val="2014BC"/>
                </a:solidFill>
              </a:rPr>
              <a:t> </a:t>
            </a: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149940608"/>
              </p:ext>
            </p:extLst>
          </p:nvPr>
        </p:nvGraphicFramePr>
        <p:xfrm>
          <a:off x="683740" y="914400"/>
          <a:ext cx="7102281" cy="38800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626042481"/>
              </p:ext>
            </p:extLst>
          </p:nvPr>
        </p:nvGraphicFramePr>
        <p:xfrm>
          <a:off x="782594" y="4934465"/>
          <a:ext cx="7102281" cy="1717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14910249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 Rectángulo"/>
          <p:cNvSpPr/>
          <p:nvPr/>
        </p:nvSpPr>
        <p:spPr>
          <a:xfrm>
            <a:off x="123568" y="930876"/>
            <a:ext cx="799894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000" b="1" cap="all" dirty="0" smtClean="0">
                <a:solidFill>
                  <a:srgbClr val="2014BC"/>
                </a:solidFill>
              </a:rPr>
              <a:t>CONCLUSIONES de LA SISTEMATIZACIÓN DE EXPERIENCIAS EN educación EN GOBIERNO ABIERTO. </a:t>
            </a:r>
            <a:r>
              <a:rPr lang="es-ES" sz="2000" b="1" cap="all" dirty="0" smtClean="0">
                <a:solidFill>
                  <a:srgbClr val="2014BC"/>
                </a:solidFill>
              </a:rPr>
              <a:t>Posibles mejoras</a:t>
            </a:r>
            <a:endParaRPr lang="es-ES" sz="2000" b="1" dirty="0" smtClean="0">
              <a:solidFill>
                <a:srgbClr val="2014BC"/>
              </a:solidFill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255373" y="1762897"/>
            <a:ext cx="801541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3200" dirty="0" smtClean="0"/>
              <a:t>Es importante la participación y apoyo del centro y de su dirección para llevar a cabo la experiencia.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3200" dirty="0" smtClean="0"/>
              <a:t>El calendario ideal para programar las actividades en las aulas es septiembre y al finalizar el curso escolar.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3200" dirty="0" smtClean="0"/>
              <a:t>El reconocimiento a través de premios y o sellos es un incentivo para el éxito de las actividades </a:t>
            </a:r>
            <a:r>
              <a:rPr lang="es-ES" sz="3200" dirty="0" smtClean="0"/>
              <a:t>formativas en Gobierno Abierto.</a:t>
            </a: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58558904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 Rectángulo"/>
          <p:cNvSpPr/>
          <p:nvPr/>
        </p:nvSpPr>
        <p:spPr>
          <a:xfrm>
            <a:off x="123568" y="930876"/>
            <a:ext cx="799894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000" b="1" cap="all" dirty="0" smtClean="0">
                <a:solidFill>
                  <a:srgbClr val="2014BC"/>
                </a:solidFill>
              </a:rPr>
              <a:t>CONCLUSIONES de LA SISTEMATIZACIÓN DE EXPERIENCIAS EN educación EN GOBIERNO ABIERTO. </a:t>
            </a:r>
            <a:r>
              <a:rPr lang="es-ES" sz="2000" b="1" cap="all" dirty="0" smtClean="0">
                <a:solidFill>
                  <a:srgbClr val="2014BC"/>
                </a:solidFill>
              </a:rPr>
              <a:t>Posibles mejoras</a:t>
            </a:r>
            <a:endParaRPr lang="es-ES" sz="2000" b="1" dirty="0" smtClean="0">
              <a:solidFill>
                <a:srgbClr val="2014BC"/>
              </a:solidFill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255373" y="1762897"/>
            <a:ext cx="801541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3200" dirty="0" smtClean="0"/>
              <a:t>En la fase de experimentación la comunicación </a:t>
            </a:r>
            <a:r>
              <a:rPr lang="es-ES" sz="3200" dirty="0" err="1" smtClean="0"/>
              <a:t>interpares</a:t>
            </a:r>
            <a:r>
              <a:rPr lang="es-ES" sz="3200" dirty="0" smtClean="0"/>
              <a:t>, con compañeros que están en proyectos análogos puede ser muy estimulantes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3200" dirty="0" smtClean="0"/>
              <a:t>Sería aconsejable la inclusión de las materias de Gobierno Abierto en el currículo oficial.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3200" dirty="0" smtClean="0"/>
              <a:t>La formación en Gobierno Abierto debe ser impartida a directores e inspectores de educación, así como en las escuelas de formación de funcionarios en prácticas.</a:t>
            </a: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26460729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 Rectángulo"/>
          <p:cNvSpPr/>
          <p:nvPr/>
        </p:nvSpPr>
        <p:spPr>
          <a:xfrm>
            <a:off x="123568" y="930876"/>
            <a:ext cx="799894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000" b="1" cap="all" dirty="0" smtClean="0">
                <a:solidFill>
                  <a:srgbClr val="2014BC"/>
                </a:solidFill>
              </a:rPr>
              <a:t>CONCLUSIONES de LA SISTEMATIZACIÓN DE EXPERIENCIAS EN educación EN GOBIERNO ABIERTO. </a:t>
            </a:r>
            <a:r>
              <a:rPr lang="es-ES" sz="2000" b="1" cap="all" dirty="0" smtClean="0">
                <a:solidFill>
                  <a:srgbClr val="2014BC"/>
                </a:solidFill>
              </a:rPr>
              <a:t>Posibles mejoras</a:t>
            </a:r>
            <a:endParaRPr lang="es-ES" sz="2000" b="1" dirty="0" smtClean="0">
              <a:solidFill>
                <a:srgbClr val="2014BC"/>
              </a:solidFill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255373" y="1762897"/>
            <a:ext cx="801541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3200" dirty="0" smtClean="0"/>
              <a:t>La formación en Gobierno Abierto debe ser impartida a directores e inspectores de educación, así como en las escuelas de formación de funcionarios en prácticas.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3200" dirty="0" smtClean="0"/>
              <a:t>La elaboración de </a:t>
            </a:r>
            <a:r>
              <a:rPr lang="es-ES" sz="3200" dirty="0" err="1" smtClean="0"/>
              <a:t>NOOCs</a:t>
            </a:r>
            <a:r>
              <a:rPr lang="es-ES" sz="3200" dirty="0" smtClean="0"/>
              <a:t> sobre Gobierno Abierto puede ser una herramienta útil para la formación continua del profesorado.</a:t>
            </a: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150033336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 Rectángulo"/>
          <p:cNvSpPr/>
          <p:nvPr/>
        </p:nvSpPr>
        <p:spPr>
          <a:xfrm>
            <a:off x="123568" y="930876"/>
            <a:ext cx="799894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000" b="1" cap="all" dirty="0" smtClean="0">
                <a:solidFill>
                  <a:srgbClr val="2014BC"/>
                </a:solidFill>
              </a:rPr>
              <a:t>CONCLUSIONES de LA SISTEMATIZACIÓN DE EXPERIENCIAS EN FORMACIÓN EN GOBIERNO ABIERTO. Puntos fuertes</a:t>
            </a:r>
            <a:endParaRPr lang="es-ES" sz="2000" b="1" dirty="0" smtClean="0">
              <a:solidFill>
                <a:srgbClr val="2014BC"/>
              </a:solidFill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255373" y="1762897"/>
            <a:ext cx="801541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3200" dirty="0" smtClean="0"/>
              <a:t>Sirve </a:t>
            </a:r>
            <a:r>
              <a:rPr lang="es-ES" sz="3200" dirty="0"/>
              <a:t>para la toma de contacto </a:t>
            </a:r>
            <a:r>
              <a:rPr lang="es-ES" sz="3200" dirty="0" smtClean="0"/>
              <a:t>inicial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3200" dirty="0"/>
              <a:t>Proporciona amplio conocimiento sobre GA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3200" dirty="0"/>
              <a:t>Útil para la preparación de las jornadas de GA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3200" dirty="0"/>
              <a:t>Se han puesto en marcha algunas acciones formativas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3200" dirty="0"/>
              <a:t>Proyecto </a:t>
            </a:r>
            <a:r>
              <a:rPr lang="es-ES" sz="3200" dirty="0" smtClean="0"/>
              <a:t>final. </a:t>
            </a:r>
            <a:r>
              <a:rPr lang="es-ES" sz="3200" dirty="0"/>
              <a:t>Es la pieza clave del curso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3200" dirty="0" smtClean="0"/>
              <a:t>Docentes Alto </a:t>
            </a:r>
            <a:r>
              <a:rPr lang="es-ES" sz="3200" dirty="0"/>
              <a:t>conocimiento sobre </a:t>
            </a:r>
            <a:r>
              <a:rPr lang="es-ES" sz="3200" dirty="0" smtClean="0"/>
              <a:t>G.A</a:t>
            </a: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273790537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575</TotalTime>
  <Words>692</Words>
  <Application>Microsoft Office PowerPoint</Application>
  <PresentationFormat>Presentación en pantalla (4:3)</PresentationFormat>
  <Paragraphs>66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SGAD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CARLOS BUENAVENTURA PASCUAL MUR</dc:creator>
  <cp:lastModifiedBy>FRANCISCO GONZÁLEZ TORRE</cp:lastModifiedBy>
  <cp:revision>32</cp:revision>
  <cp:lastPrinted>2018-11-21T17:00:42Z</cp:lastPrinted>
  <dcterms:created xsi:type="dcterms:W3CDTF">2018-11-21T11:19:10Z</dcterms:created>
  <dcterms:modified xsi:type="dcterms:W3CDTF">2018-12-04T10:20:23Z</dcterms:modified>
</cp:coreProperties>
</file>